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244"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A7E04"/>
    <a:srgbClr val="FF99CC"/>
    <a:srgbClr val="FDEADA"/>
    <a:srgbClr val="FFCCFF"/>
    <a:srgbClr val="DDC1D6"/>
    <a:srgbClr val="ECD8D0"/>
    <a:srgbClr val="FF5BAD"/>
    <a:srgbClr val="FF3399"/>
    <a:srgbClr val="93C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380" y="4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2AB8B5C-A6D1-4E19-BDFD-DD4D28D21474}" type="datetimeFigureOut">
              <a:rPr lang="en-GB" smtClean="0"/>
              <a:t>13/10/2022</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BE917A4-D2BF-4B0C-ADAB-4F7932FFDF71}" type="slidenum">
              <a:rPr lang="en-GB" smtClean="0"/>
              <a:t>‹#›</a:t>
            </a:fld>
            <a:endParaRPr lang="en-GB"/>
          </a:p>
        </p:txBody>
      </p:sp>
    </p:spTree>
    <p:extLst>
      <p:ext uri="{BB962C8B-B14F-4D97-AF65-F5344CB8AC3E}">
        <p14:creationId xmlns:p14="http://schemas.microsoft.com/office/powerpoint/2010/main" val="4109593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BE917A4-D2BF-4B0C-ADAB-4F7932FFDF71}" type="slidenum">
              <a:rPr lang="en-GB" smtClean="0"/>
              <a:t>1</a:t>
            </a:fld>
            <a:endParaRPr lang="en-GB"/>
          </a:p>
        </p:txBody>
      </p:sp>
    </p:spTree>
    <p:extLst>
      <p:ext uri="{BB962C8B-B14F-4D97-AF65-F5344CB8AC3E}">
        <p14:creationId xmlns:p14="http://schemas.microsoft.com/office/powerpoint/2010/main" val="331788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D05A9E-7F1E-441B-BF14-3DD0CCABC625}"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13775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05A9E-7F1E-441B-BF14-3DD0CCABC625}"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3629702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05A9E-7F1E-441B-BF14-3DD0CCABC625}"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134191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D05A9E-7F1E-441B-BF14-3DD0CCABC625}"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312930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05A9E-7F1E-441B-BF14-3DD0CCABC625}"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138350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D05A9E-7F1E-441B-BF14-3DD0CCABC625}"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44209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D05A9E-7F1E-441B-BF14-3DD0CCABC625}" type="datetimeFigureOut">
              <a:rPr lang="en-GB" smtClean="0"/>
              <a:t>13/10/2022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167041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D05A9E-7F1E-441B-BF14-3DD0CCABC625}" type="datetimeFigureOut">
              <a:rPr lang="en-GB" smtClean="0"/>
              <a:t>13/10/2022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3500026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05A9E-7F1E-441B-BF14-3DD0CCABC625}" type="datetimeFigureOut">
              <a:rPr lang="en-GB" smtClean="0"/>
              <a:t>13/10/2022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180056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D05A9E-7F1E-441B-BF14-3DD0CCABC625}"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404705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D05A9E-7F1E-441B-BF14-3DD0CCABC625}"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2982BA-2B75-4AD6-8AFD-FE5DCF0EA831}" type="slidenum">
              <a:rPr lang="en-GB" smtClean="0"/>
              <a:t>‹#›</a:t>
            </a:fld>
            <a:endParaRPr lang="en-GB"/>
          </a:p>
        </p:txBody>
      </p:sp>
    </p:spTree>
    <p:extLst>
      <p:ext uri="{BB962C8B-B14F-4D97-AF65-F5344CB8AC3E}">
        <p14:creationId xmlns:p14="http://schemas.microsoft.com/office/powerpoint/2010/main" val="291553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05A9E-7F1E-441B-BF14-3DD0CCABC625}" type="datetimeFigureOut">
              <a:rPr lang="en-GB" smtClean="0"/>
              <a:t>13/10/2022</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982BA-2B75-4AD6-8AFD-FE5DCF0EA831}" type="slidenum">
              <a:rPr lang="en-GB" smtClean="0"/>
              <a:t>‹#›</a:t>
            </a:fld>
            <a:endParaRPr lang="en-GB"/>
          </a:p>
        </p:txBody>
      </p:sp>
    </p:spTree>
    <p:extLst>
      <p:ext uri="{BB962C8B-B14F-4D97-AF65-F5344CB8AC3E}">
        <p14:creationId xmlns:p14="http://schemas.microsoft.com/office/powerpoint/2010/main" val="2152822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ealthy Lifestyles Gloucestershire - Home | Facebook">
            <a:extLst>
              <a:ext uri="{FF2B5EF4-FFF2-40B4-BE49-F238E27FC236}">
                <a16:creationId xmlns:a16="http://schemas.microsoft.com/office/drawing/2014/main" id="{A4F6F387-5237-46EA-BE57-843581E0920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23529" y="1927548"/>
            <a:ext cx="423491" cy="42349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heltenham Borough Homes - Home | Facebook">
            <a:extLst>
              <a:ext uri="{FF2B5EF4-FFF2-40B4-BE49-F238E27FC236}">
                <a16:creationId xmlns:a16="http://schemas.microsoft.com/office/drawing/2014/main" id="{D3B51FF2-EFC1-4F90-A909-6DC226A0AD7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34976" y="2263435"/>
            <a:ext cx="523210" cy="523210"/>
          </a:xfrm>
          <a:prstGeom prst="rect">
            <a:avLst/>
          </a:prstGeom>
          <a:noFill/>
          <a:extLst>
            <a:ext uri="{909E8E84-426E-40DD-AFC4-6F175D3DCCD1}">
              <a14:hiddenFill xmlns:a14="http://schemas.microsoft.com/office/drawing/2010/main">
                <a:solidFill>
                  <a:srgbClr val="FFFFFF"/>
                </a:solidFill>
              </a14:hiddenFill>
            </a:ext>
          </a:extLst>
        </p:spPr>
      </p:pic>
      <p:sp>
        <p:nvSpPr>
          <p:cNvPr id="36" name="Arrow: Right 35">
            <a:extLst>
              <a:ext uri="{FF2B5EF4-FFF2-40B4-BE49-F238E27FC236}">
                <a16:creationId xmlns:a16="http://schemas.microsoft.com/office/drawing/2014/main" id="{5857A86E-4D07-4D89-BA35-A5927C16C6B3}"/>
              </a:ext>
            </a:extLst>
          </p:cNvPr>
          <p:cNvSpPr/>
          <p:nvPr/>
        </p:nvSpPr>
        <p:spPr>
          <a:xfrm rot="2685452">
            <a:off x="2904759" y="3429085"/>
            <a:ext cx="687689" cy="398814"/>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2" dirty="0"/>
          </a:p>
        </p:txBody>
      </p:sp>
      <p:pic>
        <p:nvPicPr>
          <p:cNvPr id="2" name="Picture 1">
            <a:extLst>
              <a:ext uri="{FF2B5EF4-FFF2-40B4-BE49-F238E27FC236}">
                <a16:creationId xmlns:a16="http://schemas.microsoft.com/office/drawing/2014/main" id="{686A5F9F-FEDE-43ED-A589-DC526DB9F6A4}"/>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1602"/>
          <a:stretch/>
        </p:blipFill>
        <p:spPr>
          <a:xfrm>
            <a:off x="-16551" y="-26300"/>
            <a:ext cx="9922552" cy="797615"/>
          </a:xfrm>
          <a:prstGeom prst="rect">
            <a:avLst/>
          </a:prstGeom>
        </p:spPr>
      </p:pic>
      <p:sp>
        <p:nvSpPr>
          <p:cNvPr id="9" name="Oval 8">
            <a:extLst>
              <a:ext uri="{FF2B5EF4-FFF2-40B4-BE49-F238E27FC236}">
                <a16:creationId xmlns:a16="http://schemas.microsoft.com/office/drawing/2014/main" id="{9A572EC9-55F9-47BD-A69D-029A4DF2502E}"/>
              </a:ext>
            </a:extLst>
          </p:cNvPr>
          <p:cNvSpPr/>
          <p:nvPr/>
        </p:nvSpPr>
        <p:spPr>
          <a:xfrm>
            <a:off x="6552411" y="2451174"/>
            <a:ext cx="1295769" cy="117731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93" dirty="0">
                <a:solidFill>
                  <a:schemeClr val="tx1"/>
                </a:solidFill>
              </a:rPr>
              <a:t> </a:t>
            </a:r>
            <a:r>
              <a:rPr lang="en-GB" sz="1193" b="1" dirty="0">
                <a:solidFill>
                  <a:schemeClr val="tx1"/>
                </a:solidFill>
              </a:rPr>
              <a:t>Peripheral Frailty</a:t>
            </a:r>
          </a:p>
          <a:p>
            <a:pPr algn="ctr"/>
            <a:r>
              <a:rPr lang="en-GB" sz="1193" b="1" dirty="0">
                <a:solidFill>
                  <a:schemeClr val="tx1"/>
                </a:solidFill>
              </a:rPr>
              <a:t>Project</a:t>
            </a:r>
          </a:p>
        </p:txBody>
      </p:sp>
      <p:sp>
        <p:nvSpPr>
          <p:cNvPr id="11" name="Oval 10">
            <a:extLst>
              <a:ext uri="{FF2B5EF4-FFF2-40B4-BE49-F238E27FC236}">
                <a16:creationId xmlns:a16="http://schemas.microsoft.com/office/drawing/2014/main" id="{813AA151-14FE-4E57-95BE-48541ECF3973}"/>
              </a:ext>
            </a:extLst>
          </p:cNvPr>
          <p:cNvSpPr/>
          <p:nvPr/>
        </p:nvSpPr>
        <p:spPr>
          <a:xfrm>
            <a:off x="3522204" y="2452233"/>
            <a:ext cx="1343652" cy="116526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93" dirty="0"/>
          </a:p>
          <a:p>
            <a:pPr algn="ctr"/>
            <a:r>
              <a:rPr lang="en-GB" sz="1193" b="1" dirty="0">
                <a:solidFill>
                  <a:schemeClr val="tx1"/>
                </a:solidFill>
              </a:rPr>
              <a:t>St Paul’s Respiratory</a:t>
            </a:r>
          </a:p>
          <a:p>
            <a:pPr algn="ctr"/>
            <a:r>
              <a:rPr lang="en-GB" sz="1193" b="1" dirty="0">
                <a:solidFill>
                  <a:schemeClr val="tx1"/>
                </a:solidFill>
              </a:rPr>
              <a:t>Pilot</a:t>
            </a:r>
          </a:p>
        </p:txBody>
      </p:sp>
      <p:sp>
        <p:nvSpPr>
          <p:cNvPr id="12" name="Oval 11">
            <a:extLst>
              <a:ext uri="{FF2B5EF4-FFF2-40B4-BE49-F238E27FC236}">
                <a16:creationId xmlns:a16="http://schemas.microsoft.com/office/drawing/2014/main" id="{33ED63DD-B559-4CF5-9C29-828A5CCB671A}"/>
              </a:ext>
            </a:extLst>
          </p:cNvPr>
          <p:cNvSpPr/>
          <p:nvPr/>
        </p:nvSpPr>
        <p:spPr>
          <a:xfrm>
            <a:off x="5087305" y="2471827"/>
            <a:ext cx="1257476" cy="11828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93" b="1" dirty="0">
                <a:solidFill>
                  <a:schemeClr val="tx1"/>
                </a:solidFill>
              </a:rPr>
              <a:t>Central CYP mental</a:t>
            </a:r>
          </a:p>
          <a:p>
            <a:pPr algn="ctr"/>
            <a:r>
              <a:rPr lang="en-GB" sz="1193" b="1" dirty="0">
                <a:solidFill>
                  <a:schemeClr val="tx1"/>
                </a:solidFill>
              </a:rPr>
              <a:t>health </a:t>
            </a:r>
          </a:p>
        </p:txBody>
      </p:sp>
      <p:sp>
        <p:nvSpPr>
          <p:cNvPr id="15" name="Oval 14">
            <a:extLst>
              <a:ext uri="{FF2B5EF4-FFF2-40B4-BE49-F238E27FC236}">
                <a16:creationId xmlns:a16="http://schemas.microsoft.com/office/drawing/2014/main" id="{2185B784-868D-48CD-B83A-DD187393D4A0}"/>
              </a:ext>
            </a:extLst>
          </p:cNvPr>
          <p:cNvSpPr/>
          <p:nvPr/>
        </p:nvSpPr>
        <p:spPr>
          <a:xfrm>
            <a:off x="1920440" y="2494064"/>
            <a:ext cx="1425543" cy="1182642"/>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92" b="1" dirty="0">
                <a:solidFill>
                  <a:schemeClr val="tx1"/>
                </a:solidFill>
              </a:rPr>
              <a:t> West </a:t>
            </a:r>
            <a:r>
              <a:rPr lang="en-GB" sz="1292" b="1" dirty="0" err="1">
                <a:solidFill>
                  <a:schemeClr val="tx1"/>
                </a:solidFill>
              </a:rPr>
              <a:t>CheltenhamCommunity</a:t>
            </a:r>
            <a:r>
              <a:rPr lang="en-GB" sz="1292" b="1" dirty="0">
                <a:solidFill>
                  <a:schemeClr val="tx1"/>
                </a:solidFill>
              </a:rPr>
              <a:t> </a:t>
            </a:r>
          </a:p>
        </p:txBody>
      </p:sp>
      <p:pic>
        <p:nvPicPr>
          <p:cNvPr id="16" name="Picture 15">
            <a:extLst>
              <a:ext uri="{FF2B5EF4-FFF2-40B4-BE49-F238E27FC236}">
                <a16:creationId xmlns:a16="http://schemas.microsoft.com/office/drawing/2014/main" id="{3EDF3764-8D96-46CA-9FE7-315860681DA7}"/>
              </a:ext>
            </a:extLst>
          </p:cNvPr>
          <p:cNvPicPr>
            <a:picLocks noChangeAspect="1"/>
          </p:cNvPicPr>
          <p:nvPr/>
        </p:nvPicPr>
        <p:blipFill>
          <a:blip r:embed="rId6">
            <a:duotone>
              <a:prstClr val="black"/>
              <a:srgbClr val="00B050">
                <a:tint val="45000"/>
                <a:satMod val="400000"/>
              </a:srgbClr>
            </a:duotone>
          </a:blip>
          <a:stretch>
            <a:fillRect/>
          </a:stretch>
        </p:blipFill>
        <p:spPr>
          <a:xfrm>
            <a:off x="3546379" y="4018616"/>
            <a:ext cx="3015720" cy="1897678"/>
          </a:xfrm>
          <a:prstGeom prst="rect">
            <a:avLst/>
          </a:prstGeom>
        </p:spPr>
      </p:pic>
      <p:sp>
        <p:nvSpPr>
          <p:cNvPr id="22" name="TextBox 21">
            <a:extLst>
              <a:ext uri="{FF2B5EF4-FFF2-40B4-BE49-F238E27FC236}">
                <a16:creationId xmlns:a16="http://schemas.microsoft.com/office/drawing/2014/main" id="{E3309316-E665-4D7F-A8B7-240BB8206FA5}"/>
              </a:ext>
            </a:extLst>
          </p:cNvPr>
          <p:cNvSpPr txBox="1"/>
          <p:nvPr/>
        </p:nvSpPr>
        <p:spPr>
          <a:xfrm>
            <a:off x="3935280" y="4797386"/>
            <a:ext cx="2409501" cy="511807"/>
          </a:xfrm>
          <a:prstGeom prst="rect">
            <a:avLst/>
          </a:prstGeom>
          <a:noFill/>
        </p:spPr>
        <p:txBody>
          <a:bodyPr wrap="square" rtlCol="0">
            <a:spAutoFit/>
          </a:bodyPr>
          <a:lstStyle/>
          <a:p>
            <a:r>
              <a:rPr lang="en-GB" sz="1363" b="1" dirty="0"/>
              <a:t>Hester’s Way, Springbank,         St Peters and St Marks</a:t>
            </a:r>
          </a:p>
        </p:txBody>
      </p:sp>
      <p:sp>
        <p:nvSpPr>
          <p:cNvPr id="13" name="TextBox 12">
            <a:extLst>
              <a:ext uri="{FF2B5EF4-FFF2-40B4-BE49-F238E27FC236}">
                <a16:creationId xmlns:a16="http://schemas.microsoft.com/office/drawing/2014/main" id="{C4413895-080A-41B9-B220-462C2C1EE27B}"/>
              </a:ext>
            </a:extLst>
          </p:cNvPr>
          <p:cNvSpPr txBox="1"/>
          <p:nvPr/>
        </p:nvSpPr>
        <p:spPr>
          <a:xfrm>
            <a:off x="146023" y="1380733"/>
            <a:ext cx="2484268" cy="1568571"/>
          </a:xfrm>
          <a:prstGeom prst="rect">
            <a:avLst/>
          </a:prstGeom>
          <a:noFill/>
        </p:spPr>
        <p:txBody>
          <a:bodyPr wrap="square" rtlCol="0">
            <a:spAutoFit/>
          </a:bodyPr>
          <a:lstStyle/>
          <a:p>
            <a:r>
              <a:rPr lang="en-US" sz="1200" i="1" dirty="0">
                <a:solidFill>
                  <a:srgbClr val="00B050"/>
                </a:solidFill>
                <a:latin typeface="Arial" panose="020B0604020202020204" pitchFamily="34" charset="0"/>
                <a:ea typeface="Times New Roman" panose="02020603050405020304" pitchFamily="18" charset="0"/>
              </a:rPr>
              <a:t>To</a:t>
            </a:r>
            <a:r>
              <a:rPr lang="en-US" sz="1200" b="1" i="1" dirty="0">
                <a:solidFill>
                  <a:srgbClr val="00B050"/>
                </a:solidFill>
                <a:latin typeface="Arial" panose="020B0604020202020204" pitchFamily="34" charset="0"/>
                <a:ea typeface="Times New Roman" panose="02020603050405020304" pitchFamily="18" charset="0"/>
              </a:rPr>
              <a:t> proactively tackle the root cause of health inequalities </a:t>
            </a:r>
            <a:r>
              <a:rPr lang="en-US" sz="1200" i="1" dirty="0">
                <a:solidFill>
                  <a:srgbClr val="00B050"/>
                </a:solidFill>
                <a:latin typeface="Arial" panose="020B0604020202020204" pitchFamily="34" charset="0"/>
                <a:ea typeface="Times New Roman" panose="02020603050405020304" pitchFamily="18" charset="0"/>
              </a:rPr>
              <a:t>and</a:t>
            </a:r>
            <a:r>
              <a:rPr lang="en-US" sz="1200" b="1" i="1" dirty="0">
                <a:solidFill>
                  <a:srgbClr val="00B050"/>
                </a:solidFill>
                <a:latin typeface="Arial" panose="020B0604020202020204" pitchFamily="34" charset="0"/>
                <a:ea typeface="Times New Roman" panose="02020603050405020304" pitchFamily="18" charset="0"/>
              </a:rPr>
              <a:t> improve health and wellbeing in Cheltenham</a:t>
            </a:r>
            <a:r>
              <a:rPr lang="en-US" sz="1200" i="1" dirty="0">
                <a:solidFill>
                  <a:srgbClr val="00B050"/>
                </a:solidFill>
                <a:latin typeface="Arial" panose="020B0604020202020204" pitchFamily="34" charset="0"/>
                <a:ea typeface="Times New Roman" panose="02020603050405020304" pitchFamily="18" charset="0"/>
              </a:rPr>
              <a:t>. We want </a:t>
            </a:r>
            <a:r>
              <a:rPr lang="en-US" sz="1200" b="1" i="1" dirty="0">
                <a:solidFill>
                  <a:srgbClr val="00B050"/>
                </a:solidFill>
                <a:latin typeface="Arial" panose="020B0604020202020204" pitchFamily="34" charset="0"/>
                <a:ea typeface="Times New Roman" panose="02020603050405020304" pitchFamily="18" charset="0"/>
              </a:rPr>
              <a:t>to empower </a:t>
            </a:r>
            <a:r>
              <a:rPr lang="en-US" sz="1200" i="1" dirty="0">
                <a:solidFill>
                  <a:srgbClr val="00B050"/>
                </a:solidFill>
                <a:latin typeface="Arial" panose="020B0604020202020204" pitchFamily="34" charset="0"/>
                <a:ea typeface="Times New Roman" panose="02020603050405020304" pitchFamily="18" charset="0"/>
              </a:rPr>
              <a:t>people in Cheltenham to improve their health and wellbeing</a:t>
            </a:r>
            <a:r>
              <a:rPr lang="en-US" sz="1200" dirty="0">
                <a:solidFill>
                  <a:srgbClr val="00B050"/>
                </a:solidFill>
                <a:latin typeface="Arial" panose="020B0604020202020204" pitchFamily="34" charset="0"/>
                <a:ea typeface="Times New Roman" panose="02020603050405020304" pitchFamily="18" charset="0"/>
              </a:rPr>
              <a:t>.</a:t>
            </a:r>
            <a:endParaRPr lang="en-GB" sz="1200" dirty="0">
              <a:solidFill>
                <a:srgbClr val="00B050"/>
              </a:solidFill>
            </a:endParaRPr>
          </a:p>
          <a:p>
            <a:pPr algn="ctr"/>
            <a:endParaRPr lang="en-GB" sz="1193" b="1" dirty="0">
              <a:solidFill>
                <a:srgbClr val="00B050"/>
              </a:solidFill>
            </a:endParaRPr>
          </a:p>
        </p:txBody>
      </p:sp>
      <p:sp>
        <p:nvSpPr>
          <p:cNvPr id="3" name="TextBox 2">
            <a:extLst>
              <a:ext uri="{FF2B5EF4-FFF2-40B4-BE49-F238E27FC236}">
                <a16:creationId xmlns:a16="http://schemas.microsoft.com/office/drawing/2014/main" id="{87A1B4CA-C907-4315-9A88-3921BEEC665A}"/>
              </a:ext>
            </a:extLst>
          </p:cNvPr>
          <p:cNvSpPr txBox="1"/>
          <p:nvPr/>
        </p:nvSpPr>
        <p:spPr>
          <a:xfrm>
            <a:off x="2616395" y="881222"/>
            <a:ext cx="4435981" cy="1029705"/>
          </a:xfrm>
          <a:prstGeom prst="rect">
            <a:avLst/>
          </a:prstGeom>
          <a:noFill/>
        </p:spPr>
        <p:txBody>
          <a:bodyPr wrap="square" rtlCol="0">
            <a:spAutoFit/>
          </a:bodyPr>
          <a:lstStyle/>
          <a:p>
            <a:pPr algn="ctr"/>
            <a:r>
              <a:rPr lang="en-GB" sz="2215" b="1" dirty="0">
                <a:solidFill>
                  <a:srgbClr val="00B050"/>
                </a:solidFill>
              </a:rPr>
              <a:t>Innovation in Cheltenham</a:t>
            </a:r>
          </a:p>
          <a:p>
            <a:pPr algn="ctr"/>
            <a:r>
              <a:rPr lang="en-GB" sz="1292" b="1" dirty="0">
                <a:solidFill>
                  <a:srgbClr val="00B050"/>
                </a:solidFill>
              </a:rPr>
              <a:t>We reviewed population health data to better understand communities in Cheltenham Locality and developed innovative approaches to our collective priorities:.  </a:t>
            </a:r>
          </a:p>
        </p:txBody>
      </p:sp>
      <p:sp>
        <p:nvSpPr>
          <p:cNvPr id="5" name="TextBox 4">
            <a:extLst>
              <a:ext uri="{FF2B5EF4-FFF2-40B4-BE49-F238E27FC236}">
                <a16:creationId xmlns:a16="http://schemas.microsoft.com/office/drawing/2014/main" id="{D03B25CF-F874-4686-8B5C-0372820AC810}"/>
              </a:ext>
            </a:extLst>
          </p:cNvPr>
          <p:cNvSpPr txBox="1"/>
          <p:nvPr/>
        </p:nvSpPr>
        <p:spPr>
          <a:xfrm>
            <a:off x="3548717" y="3695979"/>
            <a:ext cx="2948243" cy="328423"/>
          </a:xfrm>
          <a:prstGeom prst="rect">
            <a:avLst/>
          </a:prstGeom>
          <a:noFill/>
        </p:spPr>
        <p:txBody>
          <a:bodyPr wrap="none" rtlCol="0">
            <a:spAutoFit/>
          </a:bodyPr>
          <a:lstStyle/>
          <a:p>
            <a:r>
              <a:rPr lang="en-GB" sz="1534" b="1" dirty="0">
                <a:solidFill>
                  <a:srgbClr val="0A7E04"/>
                </a:solidFill>
              </a:rPr>
              <a:t>West Cheltenham Health Equality</a:t>
            </a:r>
          </a:p>
        </p:txBody>
      </p:sp>
      <p:sp>
        <p:nvSpPr>
          <p:cNvPr id="14" name="Rectangle: Rounded Corners 13">
            <a:extLst>
              <a:ext uri="{FF2B5EF4-FFF2-40B4-BE49-F238E27FC236}">
                <a16:creationId xmlns:a16="http://schemas.microsoft.com/office/drawing/2014/main" id="{98EC7418-E9FD-42E4-96E6-0CC429AB1A7A}"/>
              </a:ext>
            </a:extLst>
          </p:cNvPr>
          <p:cNvSpPr/>
          <p:nvPr/>
        </p:nvSpPr>
        <p:spPr>
          <a:xfrm>
            <a:off x="3862801" y="5852832"/>
            <a:ext cx="2140858" cy="731984"/>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8" b="1" dirty="0">
                <a:solidFill>
                  <a:schemeClr val="tx1"/>
                </a:solidFill>
              </a:rPr>
              <a:t>Community engagement in Springbank produced 70+ responses </a:t>
            </a:r>
          </a:p>
        </p:txBody>
      </p:sp>
      <p:sp>
        <p:nvSpPr>
          <p:cNvPr id="17" name="Rectangle: Rounded Corners 16">
            <a:extLst>
              <a:ext uri="{FF2B5EF4-FFF2-40B4-BE49-F238E27FC236}">
                <a16:creationId xmlns:a16="http://schemas.microsoft.com/office/drawing/2014/main" id="{10DC17C5-BE6A-4B97-AD66-A8F76DDBDFD1}"/>
              </a:ext>
            </a:extLst>
          </p:cNvPr>
          <p:cNvSpPr/>
          <p:nvPr/>
        </p:nvSpPr>
        <p:spPr>
          <a:xfrm>
            <a:off x="355190" y="5485989"/>
            <a:ext cx="2880730" cy="111150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8" b="1" dirty="0">
                <a:solidFill>
                  <a:schemeClr val="tx1"/>
                </a:solidFill>
              </a:rPr>
              <a:t>West Cheltenham Key Actions-</a:t>
            </a:r>
          </a:p>
          <a:p>
            <a:pPr marL="243492" indent="-243492">
              <a:buFont typeface="Arial" panose="020B0604020202020204" pitchFamily="34" charset="0"/>
              <a:buChar char="•"/>
            </a:pPr>
            <a:r>
              <a:rPr lang="en-GB" sz="1108" b="1" dirty="0">
                <a:solidFill>
                  <a:schemeClr val="tx1"/>
                </a:solidFill>
              </a:rPr>
              <a:t>Workshop collaboration</a:t>
            </a:r>
          </a:p>
          <a:p>
            <a:pPr marL="243492" indent="-243492">
              <a:buFont typeface="Arial" panose="020B0604020202020204" pitchFamily="34" charset="0"/>
              <a:buChar char="•"/>
            </a:pPr>
            <a:r>
              <a:rPr lang="en-GB" sz="1108" b="1" dirty="0">
                <a:solidFill>
                  <a:schemeClr val="tx1"/>
                </a:solidFill>
              </a:rPr>
              <a:t>20 regular project meeting attendees</a:t>
            </a:r>
          </a:p>
          <a:p>
            <a:pPr marL="243492" indent="-243492">
              <a:buFont typeface="Arial" panose="020B0604020202020204" pitchFamily="34" charset="0"/>
              <a:buChar char="•"/>
            </a:pPr>
            <a:r>
              <a:rPr lang="en-GB" sz="1108" b="1" dirty="0">
                <a:solidFill>
                  <a:schemeClr val="tx1"/>
                </a:solidFill>
              </a:rPr>
              <a:t>Representation from community, </a:t>
            </a:r>
          </a:p>
          <a:p>
            <a:r>
              <a:rPr lang="en-GB" sz="1108" b="1" dirty="0">
                <a:solidFill>
                  <a:schemeClr val="tx1"/>
                </a:solidFill>
              </a:rPr>
              <a:t>social care, health. Housing, council etc</a:t>
            </a:r>
          </a:p>
        </p:txBody>
      </p:sp>
      <p:sp>
        <p:nvSpPr>
          <p:cNvPr id="26" name="Rectangle: Rounded Corners 25">
            <a:extLst>
              <a:ext uri="{FF2B5EF4-FFF2-40B4-BE49-F238E27FC236}">
                <a16:creationId xmlns:a16="http://schemas.microsoft.com/office/drawing/2014/main" id="{4472E04C-2BFE-4DF2-9BB0-47A829E04858}"/>
              </a:ext>
            </a:extLst>
          </p:cNvPr>
          <p:cNvSpPr/>
          <p:nvPr/>
        </p:nvSpPr>
        <p:spPr>
          <a:xfrm>
            <a:off x="6639142" y="4028841"/>
            <a:ext cx="2884646" cy="95578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8" b="1" dirty="0">
                <a:solidFill>
                  <a:schemeClr val="tx1"/>
                </a:solidFill>
              </a:rPr>
              <a:t>Emerging priorities in West Cheltenham:</a:t>
            </a:r>
          </a:p>
          <a:p>
            <a:pPr marL="146094" indent="-146094">
              <a:buFont typeface="Arial" panose="020B0604020202020204" pitchFamily="34" charset="0"/>
              <a:buChar char="•"/>
            </a:pPr>
            <a:r>
              <a:rPr lang="en-GB" sz="1108" b="1" dirty="0">
                <a:solidFill>
                  <a:schemeClr val="tx1"/>
                </a:solidFill>
              </a:rPr>
              <a:t>Access to transport</a:t>
            </a:r>
          </a:p>
          <a:p>
            <a:pPr marL="146094" indent="-146094">
              <a:buFont typeface="Arial" panose="020B0604020202020204" pitchFamily="34" charset="0"/>
              <a:buChar char="•"/>
            </a:pPr>
            <a:r>
              <a:rPr lang="en-GB" sz="1108" b="1" dirty="0">
                <a:solidFill>
                  <a:schemeClr val="tx1"/>
                </a:solidFill>
              </a:rPr>
              <a:t>Opportunities for young People</a:t>
            </a:r>
          </a:p>
          <a:p>
            <a:pPr marL="146094" indent="-146094">
              <a:buFont typeface="Arial" panose="020B0604020202020204" pitchFamily="34" charset="0"/>
              <a:buChar char="•"/>
            </a:pPr>
            <a:r>
              <a:rPr lang="en-GB" sz="1108" b="1" dirty="0">
                <a:solidFill>
                  <a:schemeClr val="tx1"/>
                </a:solidFill>
              </a:rPr>
              <a:t>Access to healthcare and dental care</a:t>
            </a:r>
          </a:p>
        </p:txBody>
      </p:sp>
      <p:sp>
        <p:nvSpPr>
          <p:cNvPr id="28" name="Rectangle: Rounded Corners 27">
            <a:extLst>
              <a:ext uri="{FF2B5EF4-FFF2-40B4-BE49-F238E27FC236}">
                <a16:creationId xmlns:a16="http://schemas.microsoft.com/office/drawing/2014/main" id="{FFA2FBA6-668C-4ECE-8F58-AD6C644709BD}"/>
              </a:ext>
            </a:extLst>
          </p:cNvPr>
          <p:cNvSpPr/>
          <p:nvPr/>
        </p:nvSpPr>
        <p:spPr>
          <a:xfrm>
            <a:off x="6670081" y="5093782"/>
            <a:ext cx="2884646" cy="150547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8" b="1" dirty="0">
                <a:solidFill>
                  <a:schemeClr val="tx1"/>
                </a:solidFill>
              </a:rPr>
              <a:t>Next steps:</a:t>
            </a:r>
          </a:p>
          <a:p>
            <a:pPr marL="146094" indent="-146094">
              <a:buFont typeface="Arial" panose="020B0604020202020204" pitchFamily="34" charset="0"/>
              <a:buChar char="•"/>
            </a:pPr>
            <a:r>
              <a:rPr lang="en-GB" sz="1108" b="1" dirty="0">
                <a:solidFill>
                  <a:schemeClr val="tx1"/>
                </a:solidFill>
              </a:rPr>
              <a:t>Taking time to find the right answers</a:t>
            </a:r>
          </a:p>
          <a:p>
            <a:pPr marL="146094" indent="-146094">
              <a:buFont typeface="Arial" panose="020B0604020202020204" pitchFamily="34" charset="0"/>
              <a:buChar char="•"/>
            </a:pPr>
            <a:r>
              <a:rPr lang="en-GB" sz="1108" b="1" dirty="0">
                <a:solidFill>
                  <a:schemeClr val="tx1"/>
                </a:solidFill>
              </a:rPr>
              <a:t>Continued community engagement</a:t>
            </a:r>
          </a:p>
          <a:p>
            <a:pPr marL="146094" indent="-146094">
              <a:buFont typeface="Arial" panose="020B0604020202020204" pitchFamily="34" charset="0"/>
              <a:buChar char="•"/>
            </a:pPr>
            <a:r>
              <a:rPr lang="en-GB" sz="1108" b="1" dirty="0">
                <a:solidFill>
                  <a:schemeClr val="tx1"/>
                </a:solidFill>
              </a:rPr>
              <a:t>Plans for youth group and luncheon group</a:t>
            </a:r>
          </a:p>
          <a:p>
            <a:pPr marL="146094" indent="-146094">
              <a:buFont typeface="Arial" panose="020B0604020202020204" pitchFamily="34" charset="0"/>
              <a:buChar char="•"/>
            </a:pPr>
            <a:r>
              <a:rPr lang="en-GB" sz="1108" b="1" dirty="0">
                <a:solidFill>
                  <a:schemeClr val="tx1"/>
                </a:solidFill>
              </a:rPr>
              <a:t>Potential for employment of a </a:t>
            </a:r>
          </a:p>
          <a:p>
            <a:r>
              <a:rPr lang="en-GB" sz="1108" b="1" dirty="0">
                <a:solidFill>
                  <a:schemeClr val="tx1"/>
                </a:solidFill>
              </a:rPr>
              <a:t>community support worker</a:t>
            </a:r>
          </a:p>
        </p:txBody>
      </p:sp>
      <p:sp>
        <p:nvSpPr>
          <p:cNvPr id="29" name="Rectangle: Rounded Corners 28">
            <a:extLst>
              <a:ext uri="{FF2B5EF4-FFF2-40B4-BE49-F238E27FC236}">
                <a16:creationId xmlns:a16="http://schemas.microsoft.com/office/drawing/2014/main" id="{90651393-A7A5-4A5D-873B-47F5D501FB2A}"/>
              </a:ext>
            </a:extLst>
          </p:cNvPr>
          <p:cNvSpPr/>
          <p:nvPr/>
        </p:nvSpPr>
        <p:spPr>
          <a:xfrm>
            <a:off x="322654" y="4021886"/>
            <a:ext cx="2925949" cy="1369749"/>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8" b="1" dirty="0">
                <a:solidFill>
                  <a:schemeClr val="tx1"/>
                </a:solidFill>
                <a:cs typeface="Arial" panose="020B0604020202020204" pitchFamily="34" charset="0"/>
              </a:rPr>
              <a:t>Focus area: Cheltenham has a close to county average life expectancy, but shows significant inequality in life expectancy between the most and least deprived residents. This translates to 10 years difference in life expectancy. This difference is most acutely seen in West Cheltenham</a:t>
            </a:r>
            <a:r>
              <a:rPr lang="en-GB" sz="1023" b="1" dirty="0">
                <a:solidFill>
                  <a:schemeClr val="tx1"/>
                </a:solidFill>
                <a:cs typeface="Arial" panose="020B0604020202020204" pitchFamily="34" charset="0"/>
              </a:rPr>
              <a:t>.</a:t>
            </a:r>
          </a:p>
        </p:txBody>
      </p:sp>
      <p:sp>
        <p:nvSpPr>
          <p:cNvPr id="30" name="Rectangle 29">
            <a:extLst>
              <a:ext uri="{FF2B5EF4-FFF2-40B4-BE49-F238E27FC236}">
                <a16:creationId xmlns:a16="http://schemas.microsoft.com/office/drawing/2014/main" id="{94096F20-B880-4B20-8100-BB1461823AA3}"/>
              </a:ext>
            </a:extLst>
          </p:cNvPr>
          <p:cNvSpPr/>
          <p:nvPr/>
        </p:nvSpPr>
        <p:spPr>
          <a:xfrm>
            <a:off x="1945922" y="2566945"/>
            <a:ext cx="1418522" cy="20012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193" dirty="0">
                <a:ln w="0"/>
                <a:solidFill>
                  <a:srgbClr val="00B050"/>
                </a:solidFill>
                <a:effectLst>
                  <a:outerShdw blurRad="38100" dist="25400" dir="5400000" algn="ctr" rotWithShape="0">
                    <a:srgbClr val="6E747A">
                      <a:alpha val="43000"/>
                    </a:srgbClr>
                  </a:outerShdw>
                </a:effectLst>
              </a:rPr>
              <a:t>Community driven</a:t>
            </a:r>
          </a:p>
        </p:txBody>
      </p:sp>
      <p:sp>
        <p:nvSpPr>
          <p:cNvPr id="37" name="Rectangle 36">
            <a:extLst>
              <a:ext uri="{FF2B5EF4-FFF2-40B4-BE49-F238E27FC236}">
                <a16:creationId xmlns:a16="http://schemas.microsoft.com/office/drawing/2014/main" id="{0EB0CAAE-B422-4CFA-9862-0DA4A19C43A1}"/>
              </a:ext>
            </a:extLst>
          </p:cNvPr>
          <p:cNvSpPr/>
          <p:nvPr/>
        </p:nvSpPr>
        <p:spPr>
          <a:xfrm>
            <a:off x="3556975" y="2559220"/>
            <a:ext cx="1319338" cy="17062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193" dirty="0">
                <a:ln w="0"/>
                <a:solidFill>
                  <a:srgbClr val="00B050"/>
                </a:solidFill>
                <a:effectLst>
                  <a:outerShdw blurRad="38100" dist="25400" dir="5400000" algn="ctr" rotWithShape="0">
                    <a:srgbClr val="6E747A">
                      <a:alpha val="43000"/>
                    </a:srgbClr>
                  </a:outerShdw>
                </a:effectLst>
              </a:rPr>
              <a:t>Innovative Format</a:t>
            </a:r>
          </a:p>
        </p:txBody>
      </p:sp>
      <p:sp>
        <p:nvSpPr>
          <p:cNvPr id="38" name="Rectangle 37">
            <a:extLst>
              <a:ext uri="{FF2B5EF4-FFF2-40B4-BE49-F238E27FC236}">
                <a16:creationId xmlns:a16="http://schemas.microsoft.com/office/drawing/2014/main" id="{44AEDFB5-3731-4777-AB63-F0C54AF45247}"/>
              </a:ext>
            </a:extLst>
          </p:cNvPr>
          <p:cNvSpPr/>
          <p:nvPr/>
        </p:nvSpPr>
        <p:spPr>
          <a:xfrm>
            <a:off x="5228110" y="2539810"/>
            <a:ext cx="975866" cy="19003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193" dirty="0">
                <a:ln w="0"/>
                <a:solidFill>
                  <a:srgbClr val="00B050"/>
                </a:solidFill>
                <a:effectLst>
                  <a:outerShdw blurRad="38100" dist="25400" dir="5400000" algn="ctr" rotWithShape="0">
                    <a:srgbClr val="6E747A">
                      <a:alpha val="43000"/>
                    </a:srgbClr>
                  </a:outerShdw>
                </a:effectLst>
              </a:rPr>
              <a:t>Proactive</a:t>
            </a:r>
          </a:p>
        </p:txBody>
      </p:sp>
      <p:sp>
        <p:nvSpPr>
          <p:cNvPr id="39" name="Rectangle 38">
            <a:extLst>
              <a:ext uri="{FF2B5EF4-FFF2-40B4-BE49-F238E27FC236}">
                <a16:creationId xmlns:a16="http://schemas.microsoft.com/office/drawing/2014/main" id="{6ABEFBDC-575D-403A-A08D-E3568FE7AA6E}"/>
              </a:ext>
            </a:extLst>
          </p:cNvPr>
          <p:cNvSpPr/>
          <p:nvPr/>
        </p:nvSpPr>
        <p:spPr>
          <a:xfrm>
            <a:off x="6545963" y="2529543"/>
            <a:ext cx="1219315" cy="17322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193" dirty="0">
                <a:ln w="0"/>
                <a:solidFill>
                  <a:srgbClr val="00B050"/>
                </a:solidFill>
                <a:effectLst>
                  <a:outerShdw blurRad="38100" dist="25400" dir="5400000" algn="ctr" rotWithShape="0">
                    <a:srgbClr val="6E747A">
                      <a:alpha val="43000"/>
                    </a:srgbClr>
                  </a:outerShdw>
                </a:effectLst>
              </a:rPr>
              <a:t>Innovation Labs</a:t>
            </a:r>
          </a:p>
        </p:txBody>
      </p:sp>
      <p:grpSp>
        <p:nvGrpSpPr>
          <p:cNvPr id="10" name="Group 9">
            <a:extLst>
              <a:ext uri="{FF2B5EF4-FFF2-40B4-BE49-F238E27FC236}">
                <a16:creationId xmlns:a16="http://schemas.microsoft.com/office/drawing/2014/main" id="{EDD1C6B1-8E85-4488-8186-C2C64F8597D5}"/>
              </a:ext>
            </a:extLst>
          </p:cNvPr>
          <p:cNvGrpSpPr/>
          <p:nvPr/>
        </p:nvGrpSpPr>
        <p:grpSpPr>
          <a:xfrm>
            <a:off x="7163700" y="1457436"/>
            <a:ext cx="2010129" cy="813884"/>
            <a:chOff x="7639081" y="1427425"/>
            <a:chExt cx="2177640" cy="881708"/>
          </a:xfrm>
        </p:grpSpPr>
        <p:pic>
          <p:nvPicPr>
            <p:cNvPr id="13318" name="Picture 6" descr="Gloucestershire VCS Alliance - Home | Facebook">
              <a:extLst>
                <a:ext uri="{FF2B5EF4-FFF2-40B4-BE49-F238E27FC236}">
                  <a16:creationId xmlns:a16="http://schemas.microsoft.com/office/drawing/2014/main" id="{32F8987B-5F0A-49B4-B140-84D8F28F8AA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722975" y="1427425"/>
              <a:ext cx="525329" cy="525329"/>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Gloucestershire Hospitals NHS FT - eLearning">
              <a:extLst>
                <a:ext uri="{FF2B5EF4-FFF2-40B4-BE49-F238E27FC236}">
                  <a16:creationId xmlns:a16="http://schemas.microsoft.com/office/drawing/2014/main" id="{A0ADB5E5-5D87-41B5-A1D5-FAFFE36ADC5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451919" y="2008125"/>
              <a:ext cx="1067439" cy="30100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See the source image">
              <a:extLst>
                <a:ext uri="{FF2B5EF4-FFF2-40B4-BE49-F238E27FC236}">
                  <a16:creationId xmlns:a16="http://schemas.microsoft.com/office/drawing/2014/main" id="{23EABA83-8E88-4E4F-ABA3-8220C2812EF0}"/>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93194" y="1468179"/>
              <a:ext cx="492644" cy="48457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4" name="Picture 4">
              <a:extLst>
                <a:ext uri="{FF2B5EF4-FFF2-40B4-BE49-F238E27FC236}">
                  <a16:creationId xmlns:a16="http://schemas.microsoft.com/office/drawing/2014/main" id="{54EE72D2-740D-4DC1-9BCB-9FD552E75981}"/>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285775" y="1456477"/>
              <a:ext cx="530946" cy="5265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9" name="Picture 18" descr="Logo&#10;&#10;Description automatically generated">
              <a:extLst>
                <a:ext uri="{FF2B5EF4-FFF2-40B4-BE49-F238E27FC236}">
                  <a16:creationId xmlns:a16="http://schemas.microsoft.com/office/drawing/2014/main" id="{A0868352-B65D-46B2-9D51-001D33DE3C2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639081" y="1472008"/>
              <a:ext cx="516977" cy="516977"/>
            </a:xfrm>
            <a:prstGeom prst="rect">
              <a:avLst/>
            </a:prstGeom>
          </p:spPr>
        </p:pic>
      </p:grpSp>
      <p:cxnSp>
        <p:nvCxnSpPr>
          <p:cNvPr id="31" name="Straight Arrow Connector 30">
            <a:extLst>
              <a:ext uri="{FF2B5EF4-FFF2-40B4-BE49-F238E27FC236}">
                <a16:creationId xmlns:a16="http://schemas.microsoft.com/office/drawing/2014/main" id="{B1EF8EEB-7AA5-440B-A057-0A128688B612}"/>
              </a:ext>
            </a:extLst>
          </p:cNvPr>
          <p:cNvCxnSpPr>
            <a:cxnSpLocks/>
          </p:cNvCxnSpPr>
          <p:nvPr/>
        </p:nvCxnSpPr>
        <p:spPr>
          <a:xfrm flipH="1">
            <a:off x="2841283" y="1830743"/>
            <a:ext cx="487885" cy="65520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82EF7617-25C6-44C2-A406-DD2CFE271804}"/>
              </a:ext>
            </a:extLst>
          </p:cNvPr>
          <p:cNvCxnSpPr>
            <a:cxnSpLocks/>
            <a:endCxn id="11" idx="0"/>
          </p:cNvCxnSpPr>
          <p:nvPr/>
        </p:nvCxnSpPr>
        <p:spPr>
          <a:xfrm>
            <a:off x="4185680" y="1846453"/>
            <a:ext cx="8350" cy="60578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926EC22A-C354-4F0D-93E0-5BE9BE9F4E25}"/>
              </a:ext>
            </a:extLst>
          </p:cNvPr>
          <p:cNvCxnSpPr>
            <a:cxnSpLocks/>
          </p:cNvCxnSpPr>
          <p:nvPr/>
        </p:nvCxnSpPr>
        <p:spPr>
          <a:xfrm>
            <a:off x="5716043" y="1866513"/>
            <a:ext cx="0" cy="60531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989DF19B-2CBB-47D7-9897-3C77F5D6FA9E}"/>
              </a:ext>
            </a:extLst>
          </p:cNvPr>
          <p:cNvCxnSpPr>
            <a:cxnSpLocks/>
          </p:cNvCxnSpPr>
          <p:nvPr/>
        </p:nvCxnSpPr>
        <p:spPr>
          <a:xfrm>
            <a:off x="6533949" y="1846451"/>
            <a:ext cx="486439" cy="60472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3" name="object 17">
            <a:extLst>
              <a:ext uri="{FF2B5EF4-FFF2-40B4-BE49-F238E27FC236}">
                <a16:creationId xmlns:a16="http://schemas.microsoft.com/office/drawing/2014/main" id="{1877B508-2A13-4886-B89E-E6AD120C3B7D}"/>
              </a:ext>
            </a:extLst>
          </p:cNvPr>
          <p:cNvSpPr/>
          <p:nvPr/>
        </p:nvSpPr>
        <p:spPr>
          <a:xfrm>
            <a:off x="7185385" y="993221"/>
            <a:ext cx="2213438" cy="356048"/>
          </a:xfrm>
          <a:custGeom>
            <a:avLst/>
            <a:gdLst/>
            <a:ahLst/>
            <a:cxnLst/>
            <a:rect l="l" t="t" r="r" b="b"/>
            <a:pathLst>
              <a:path w="2788285" h="365125">
                <a:moveTo>
                  <a:pt x="2788196" y="0"/>
                </a:moveTo>
                <a:lnTo>
                  <a:pt x="0" y="0"/>
                </a:lnTo>
                <a:lnTo>
                  <a:pt x="0" y="365061"/>
                </a:lnTo>
                <a:lnTo>
                  <a:pt x="2605671" y="365061"/>
                </a:lnTo>
                <a:lnTo>
                  <a:pt x="2654191" y="358541"/>
                </a:lnTo>
                <a:lnTo>
                  <a:pt x="2697792" y="340140"/>
                </a:lnTo>
                <a:lnTo>
                  <a:pt x="2734733" y="311599"/>
                </a:lnTo>
                <a:lnTo>
                  <a:pt x="2763274" y="274658"/>
                </a:lnTo>
                <a:lnTo>
                  <a:pt x="2781675" y="231057"/>
                </a:lnTo>
                <a:lnTo>
                  <a:pt x="2788196" y="182537"/>
                </a:lnTo>
                <a:lnTo>
                  <a:pt x="2788196" y="0"/>
                </a:lnTo>
                <a:close/>
              </a:path>
            </a:pathLst>
          </a:custGeom>
          <a:solidFill>
            <a:srgbClr val="00B050"/>
          </a:solidFill>
        </p:spPr>
        <p:txBody>
          <a:bodyPr wrap="square" lIns="0" tIns="0" rIns="0" bIns="0" rtlCol="0"/>
          <a:lstStyle/>
          <a:p>
            <a:r>
              <a:rPr lang="en-GB" b="1" dirty="0">
                <a:solidFill>
                  <a:schemeClr val="bg1"/>
                </a:solidFill>
              </a:rPr>
              <a:t> Our Partners Include</a:t>
            </a:r>
            <a:endParaRPr b="1" dirty="0">
              <a:solidFill>
                <a:schemeClr val="bg1"/>
              </a:solidFill>
            </a:endParaRPr>
          </a:p>
        </p:txBody>
      </p:sp>
      <p:sp>
        <p:nvSpPr>
          <p:cNvPr id="44" name="object 17">
            <a:extLst>
              <a:ext uri="{FF2B5EF4-FFF2-40B4-BE49-F238E27FC236}">
                <a16:creationId xmlns:a16="http://schemas.microsoft.com/office/drawing/2014/main" id="{03CA8E41-51BC-491C-95DC-C5DE1D81BD8F}"/>
              </a:ext>
            </a:extLst>
          </p:cNvPr>
          <p:cNvSpPr/>
          <p:nvPr/>
        </p:nvSpPr>
        <p:spPr>
          <a:xfrm>
            <a:off x="152636" y="1007539"/>
            <a:ext cx="2396918" cy="356048"/>
          </a:xfrm>
          <a:custGeom>
            <a:avLst/>
            <a:gdLst/>
            <a:ahLst/>
            <a:cxnLst/>
            <a:rect l="l" t="t" r="r" b="b"/>
            <a:pathLst>
              <a:path w="2788285" h="365125">
                <a:moveTo>
                  <a:pt x="2788196" y="0"/>
                </a:moveTo>
                <a:lnTo>
                  <a:pt x="0" y="0"/>
                </a:lnTo>
                <a:lnTo>
                  <a:pt x="0" y="365061"/>
                </a:lnTo>
                <a:lnTo>
                  <a:pt x="2605671" y="365061"/>
                </a:lnTo>
                <a:lnTo>
                  <a:pt x="2654191" y="358541"/>
                </a:lnTo>
                <a:lnTo>
                  <a:pt x="2697792" y="340140"/>
                </a:lnTo>
                <a:lnTo>
                  <a:pt x="2734733" y="311599"/>
                </a:lnTo>
                <a:lnTo>
                  <a:pt x="2763274" y="274658"/>
                </a:lnTo>
                <a:lnTo>
                  <a:pt x="2781675" y="231057"/>
                </a:lnTo>
                <a:lnTo>
                  <a:pt x="2788196" y="182537"/>
                </a:lnTo>
                <a:lnTo>
                  <a:pt x="2788196" y="0"/>
                </a:lnTo>
                <a:close/>
              </a:path>
            </a:pathLst>
          </a:custGeom>
          <a:solidFill>
            <a:srgbClr val="00B050"/>
          </a:solidFill>
        </p:spPr>
        <p:txBody>
          <a:bodyPr wrap="square" lIns="0" tIns="0" rIns="0" bIns="0" rtlCol="0"/>
          <a:lstStyle/>
          <a:p>
            <a:r>
              <a:rPr lang="en-GB" b="1" dirty="0">
                <a:solidFill>
                  <a:schemeClr val="bg1"/>
                </a:solidFill>
              </a:rPr>
              <a:t> How We Work Together</a:t>
            </a:r>
            <a:endParaRPr b="1" dirty="0">
              <a:solidFill>
                <a:schemeClr val="bg1"/>
              </a:solidFill>
            </a:endParaRPr>
          </a:p>
        </p:txBody>
      </p:sp>
      <p:sp>
        <p:nvSpPr>
          <p:cNvPr id="45" name="TextBox 44">
            <a:extLst>
              <a:ext uri="{FF2B5EF4-FFF2-40B4-BE49-F238E27FC236}">
                <a16:creationId xmlns:a16="http://schemas.microsoft.com/office/drawing/2014/main" id="{6C2AA701-A7D3-4D75-BD51-138AAE7160F2}"/>
              </a:ext>
            </a:extLst>
          </p:cNvPr>
          <p:cNvSpPr txBox="1"/>
          <p:nvPr/>
        </p:nvSpPr>
        <p:spPr>
          <a:xfrm>
            <a:off x="1073067" y="22126"/>
            <a:ext cx="8325756" cy="769441"/>
          </a:xfrm>
          <a:prstGeom prst="rect">
            <a:avLst/>
          </a:prstGeom>
          <a:noFill/>
        </p:spPr>
        <p:txBody>
          <a:bodyPr wrap="square" rtlCol="0">
            <a:spAutoFit/>
          </a:bodyPr>
          <a:lstStyle/>
          <a:p>
            <a:pPr algn="ctr"/>
            <a:r>
              <a:rPr lang="en-GB" sz="2800" b="1" spc="-150" dirty="0">
                <a:solidFill>
                  <a:schemeClr val="bg1"/>
                </a:solidFill>
              </a:rPr>
              <a:t>Cheltenham Integrated  Locality Partnership </a:t>
            </a:r>
          </a:p>
          <a:p>
            <a:pPr algn="ctr"/>
            <a:r>
              <a:rPr lang="en-GB" sz="1600" b="1" spc="-150" dirty="0">
                <a:solidFill>
                  <a:schemeClr val="bg1"/>
                </a:solidFill>
              </a:rPr>
              <a:t>Chair Helen </a:t>
            </a:r>
            <a:r>
              <a:rPr lang="en-GB" sz="1600" b="1" spc="-150" dirty="0" err="1">
                <a:solidFill>
                  <a:schemeClr val="bg1"/>
                </a:solidFill>
              </a:rPr>
              <a:t>Goodey</a:t>
            </a:r>
            <a:endParaRPr lang="en-GB" sz="1600" b="1" spc="-150" dirty="0">
              <a:solidFill>
                <a:schemeClr val="bg1"/>
              </a:solidFill>
            </a:endParaRPr>
          </a:p>
        </p:txBody>
      </p:sp>
      <p:pic>
        <p:nvPicPr>
          <p:cNvPr id="1026" name="Picture 2" descr="Family Space | Facebook | Cheltenham GB">
            <a:extLst>
              <a:ext uri="{FF2B5EF4-FFF2-40B4-BE49-F238E27FC236}">
                <a16:creationId xmlns:a16="http://schemas.microsoft.com/office/drawing/2014/main" id="{151193C5-9DD3-419B-8CBE-054785337656}"/>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469920" y="1952676"/>
            <a:ext cx="397549" cy="3922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bout us">
            <a:extLst>
              <a:ext uri="{FF2B5EF4-FFF2-40B4-BE49-F238E27FC236}">
                <a16:creationId xmlns:a16="http://schemas.microsoft.com/office/drawing/2014/main" id="{32A8E21C-7BEF-4DC3-A868-43523190A6CC}"/>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201615" y="1495054"/>
            <a:ext cx="526002" cy="50985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Text&#10;&#10;Description automatically generated with medium confidence">
            <a:extLst>
              <a:ext uri="{FF2B5EF4-FFF2-40B4-BE49-F238E27FC236}">
                <a16:creationId xmlns:a16="http://schemas.microsoft.com/office/drawing/2014/main" id="{C19F9581-46FB-D814-9AFD-B2A3AC7C877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728139" y="2396197"/>
            <a:ext cx="1004875" cy="306572"/>
          </a:xfrm>
          <a:prstGeom prst="rect">
            <a:avLst/>
          </a:prstGeom>
        </p:spPr>
      </p:pic>
    </p:spTree>
    <p:extLst>
      <p:ext uri="{BB962C8B-B14F-4D97-AF65-F5344CB8AC3E}">
        <p14:creationId xmlns:p14="http://schemas.microsoft.com/office/powerpoint/2010/main" val="724144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9731</TotalTime>
  <Words>235</Words>
  <Application>Microsoft Office PowerPoint</Application>
  <PresentationFormat>A4 Paper (210x297 mm)</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Gloucestershire Hospitals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Hughes Rachael</dc:creator>
  <cp:lastModifiedBy>Andy Hayes</cp:lastModifiedBy>
  <cp:revision>100</cp:revision>
  <cp:lastPrinted>2022-05-09T10:38:20Z</cp:lastPrinted>
  <dcterms:created xsi:type="dcterms:W3CDTF">2021-05-24T12:38:04Z</dcterms:created>
  <dcterms:modified xsi:type="dcterms:W3CDTF">2022-10-13T15:01:05Z</dcterms:modified>
</cp:coreProperties>
</file>