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4" r:id="rId5"/>
    <p:sldId id="258" r:id="rId6"/>
    <p:sldId id="261" r:id="rId7"/>
    <p:sldId id="269" r:id="rId8"/>
    <p:sldId id="259" r:id="rId9"/>
    <p:sldId id="257" r:id="rId10"/>
    <p:sldId id="256" r:id="rId11"/>
    <p:sldId id="267" r:id="rId12"/>
    <p:sldId id="276" r:id="rId13"/>
    <p:sldId id="263" r:id="rId14"/>
    <p:sldId id="266" r:id="rId15"/>
    <p:sldId id="271" r:id="rId16"/>
    <p:sldId id="274" r:id="rId17"/>
    <p:sldId id="270" r:id="rId18"/>
    <p:sldId id="272" r:id="rId19"/>
    <p:sldId id="275" r:id="rId20"/>
    <p:sldId id="2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4" autoAdjust="0"/>
    <p:restoredTop sz="94660"/>
  </p:normalViewPr>
  <p:slideViewPr>
    <p:cSldViewPr snapToGrid="0">
      <p:cViewPr>
        <p:scale>
          <a:sx n="86" d="100"/>
          <a:sy n="86" d="100"/>
        </p:scale>
        <p:origin x="514" y="-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y Hayes" userId="0a5c3b32-84df-4069-bf48-52f08b008a96" providerId="ADAL" clId="{1C6BD5C6-01E1-4884-8DA1-534C8D592604}"/>
    <pc:docChg chg="modSld">
      <pc:chgData name="Andy Hayes" userId="0a5c3b32-84df-4069-bf48-52f08b008a96" providerId="ADAL" clId="{1C6BD5C6-01E1-4884-8DA1-534C8D592604}" dt="2026-07-22T14:16:35.013" v="2" actId="1076"/>
      <pc:docMkLst>
        <pc:docMk/>
      </pc:docMkLst>
      <pc:sldChg chg="modSp mod">
        <pc:chgData name="Andy Hayes" userId="0a5c3b32-84df-4069-bf48-52f08b008a96" providerId="ADAL" clId="{1C6BD5C6-01E1-4884-8DA1-534C8D592604}" dt="2026-07-22T14:16:35.013" v="2" actId="1076"/>
        <pc:sldMkLst>
          <pc:docMk/>
          <pc:sldMk cId="2114080816" sldId="269"/>
        </pc:sldMkLst>
        <pc:picChg chg="mod">
          <ac:chgData name="Andy Hayes" userId="0a5c3b32-84df-4069-bf48-52f08b008a96" providerId="ADAL" clId="{1C6BD5C6-01E1-4884-8DA1-534C8D592604}" dt="2026-07-22T14:16:35.013" v="2" actId="1076"/>
          <ac:picMkLst>
            <pc:docMk/>
            <pc:sldMk cId="2114080816" sldId="269"/>
            <ac:picMk id="7" creationId="{5F5FA6D4-4B18-4CF8-8BAC-4C790F3FB95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AAD3F-D0A4-4051-9D8F-2285D36577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B2FA4F-FDE9-4765-BB6E-E3351CDE4B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366E3-C164-419E-BF2E-B21E41183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1891-F038-419B-A303-9FCDC7802480}" type="datetimeFigureOut">
              <a:rPr lang="en-GB" smtClean="0"/>
              <a:t>22/07/2026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F85282-930C-4C73-8B04-EEC830930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4F25B-3DB2-41FF-80BB-225608609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8FBC-C695-472B-8D1B-304A76FBC3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433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D12D8-0CEA-44F2-8594-87D2CF5C7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C20794-01BB-4E2A-8117-01B605F1D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E7BAC-63A4-442E-BA65-F3978F8E0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1891-F038-419B-A303-9FCDC7802480}" type="datetimeFigureOut">
              <a:rPr lang="en-GB" smtClean="0"/>
              <a:t>22/07/2026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CB67B-3AB5-418D-86D0-D22DE0818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D5A5D-8C68-4464-9020-18DA841BE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8FBC-C695-472B-8D1B-304A76FBC3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168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BC039F-8357-4311-96B2-880B3C3FD9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052BB6-3D40-4C6B-8B37-7BA29B0517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05D78-FFBF-443A-907E-A1D9294EB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1891-F038-419B-A303-9FCDC7802480}" type="datetimeFigureOut">
              <a:rPr lang="en-GB" smtClean="0"/>
              <a:t>22/07/2026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83158-9768-47F8-9A7A-F2C5E5203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DDECA-C76B-4557-862A-0E371D67A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8FBC-C695-472B-8D1B-304A76FBC3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110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B3583-470C-43A5-B1E2-D837F4571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93C63-1CA0-4D9C-BFD6-39AB77D4D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BC2A4-23AB-49FD-A8F4-E4C401D8A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1891-F038-419B-A303-9FCDC7802480}" type="datetimeFigureOut">
              <a:rPr lang="en-GB" smtClean="0"/>
              <a:t>22/07/2026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C7F23-F0E3-4AF9-96AE-3548FCBDB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B2D25-5C40-43B4-A3AA-DDABA12AA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8FBC-C695-472B-8D1B-304A76FBC3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9667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BD571-7802-4AA6-9A58-D4339762D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ACF03-AC33-48F4-AD7F-C5E0DB301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1F36B-4187-4EA5-8848-047A96EE9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1891-F038-419B-A303-9FCDC7802480}" type="datetimeFigureOut">
              <a:rPr lang="en-GB" smtClean="0"/>
              <a:t>22/07/2026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742F3-05BA-47E3-B1C2-7E9EAA259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F4934-9457-42D2-88D9-80BAC76C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8FBC-C695-472B-8D1B-304A76FBC3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6603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EF651-88D1-4806-8C75-D49240F69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4300A-35AA-454C-AA30-EB5AE64C0E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3CC818-5FD7-4DED-9345-7992CC7AA1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69A6D-58F7-419F-A466-A2F99C337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1891-F038-419B-A303-9FCDC7802480}" type="datetimeFigureOut">
              <a:rPr lang="en-GB" smtClean="0"/>
              <a:t>22/07/2026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9D888B-2C4E-43FC-B078-EC459D5BD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F5E47-5770-4638-B3F3-3D768AA1A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8FBC-C695-472B-8D1B-304A76FBC3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777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21F11-D7D8-4AEA-97A2-A5378A9A5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8AFF61-B6F2-464B-BF1F-522A0B24B0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43DEFD-0A2D-4442-BD45-C9275F15EA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B2FE7A-2F82-4C17-88F1-E054871BC6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0178D9-ED1B-47C6-B754-7DFB448088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779B50-B9C7-431F-B5D7-323AFD269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1891-F038-419B-A303-9FCDC7802480}" type="datetimeFigureOut">
              <a:rPr lang="en-GB" smtClean="0"/>
              <a:t>22/07/2026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BECA89-3717-4429-BF75-E3768717A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D02B41-BA95-43D9-A629-5B1F96387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8FBC-C695-472B-8D1B-304A76FBC3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56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71175-E289-49AA-A853-931BF7560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7CC9F6-0779-409C-A224-469B65E92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1891-F038-419B-A303-9FCDC7802480}" type="datetimeFigureOut">
              <a:rPr lang="en-GB" smtClean="0"/>
              <a:t>22/07/2026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22E9BE-31F1-4340-B47C-2FA87ED6B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C57C85-6AEC-491D-A135-D25855B44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8FBC-C695-472B-8D1B-304A76FBC3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356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138DF3-B9EA-48EC-ADCF-918AC99E1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1891-F038-419B-A303-9FCDC7802480}" type="datetimeFigureOut">
              <a:rPr lang="en-GB" smtClean="0"/>
              <a:t>22/07/2026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4A55C-CFB0-4866-BF70-121709731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049C88-9370-4717-9DBE-BBDE9396F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8FBC-C695-472B-8D1B-304A76FBC3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577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99CD7-9081-4312-8EA3-D3AE8C5D7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AED27-89AA-4D67-8563-DD52E8B01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7C6CCE-E43E-4DCC-B95B-8835F68D69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80993-89C7-4E0B-AF4D-26FF80D48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1891-F038-419B-A303-9FCDC7802480}" type="datetimeFigureOut">
              <a:rPr lang="en-GB" smtClean="0"/>
              <a:t>22/07/2026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F5432B-8A06-4735-A3F6-A3291B9C0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C63E4-A938-462D-8AD0-1B04FD837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8FBC-C695-472B-8D1B-304A76FBC3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919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C0BB1-7645-49E4-9F90-E27D24405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BB6EBA-F4E5-49CB-8890-52AA5DDC0F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B686DE-1527-49D2-B957-227688DA3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F7A0A7-E37D-46D4-AAB3-4E94E3EE9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1891-F038-419B-A303-9FCDC7802480}" type="datetimeFigureOut">
              <a:rPr lang="en-GB" smtClean="0"/>
              <a:t>22/07/2026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8DF3F3-784E-42B1-9C26-9979B2A86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35C4FC-1CA0-4E83-8731-A0BB9C398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8FBC-C695-472B-8D1B-304A76FBC3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330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654FA2-8D26-4063-924F-B247B8F96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8FA96E-EE51-41AE-8EFF-E425CA04CF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F6C3C-5DC7-4DD2-9E3E-4B5B15C722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71891-F038-419B-A303-9FCDC7802480}" type="datetimeFigureOut">
              <a:rPr lang="en-GB" smtClean="0"/>
              <a:t>22/07/2026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76AC6-D651-4E6B-8300-95354A994E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EC5C2-0903-4DF4-AE3E-F220BAA01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88FBC-C695-472B-8D1B-304A76FBC3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849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TIF"/><Relationship Id="rId4" Type="http://schemas.openxmlformats.org/officeDocument/2006/relationships/image" Target="../media/image4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prints.glos.ac.uk/8358/1/8358_Bernice_Thomson_%282018%29_PhD_thesis.pdf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2" name="Rectangle 134">
            <a:extLst>
              <a:ext uri="{FF2B5EF4-FFF2-40B4-BE49-F238E27FC236}">
                <a16:creationId xmlns:a16="http://schemas.microsoft.com/office/drawing/2014/main" id="{7EBFDB7D-DD97-44CE-AFFB-458781A3D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0F6935B-8ADC-4A2E-BB15-E7DBDADF6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5" r="-1" b="-1"/>
          <a:stretch/>
        </p:blipFill>
        <p:spPr bwMode="auto">
          <a:xfrm>
            <a:off x="20" y="10"/>
            <a:ext cx="9272902" cy="6857990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04617B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053" name="Freeform 5">
            <a:extLst>
              <a:ext uri="{FF2B5EF4-FFF2-40B4-BE49-F238E27FC236}">
                <a16:creationId xmlns:a16="http://schemas.microsoft.com/office/drawing/2014/main" id="{50F864A1-23CF-4954-887F-3C4458622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160561" y="1348782"/>
            <a:ext cx="935037" cy="8243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4" name="Freeform 5">
            <a:extLst>
              <a:ext uri="{FF2B5EF4-FFF2-40B4-BE49-F238E27FC236}">
                <a16:creationId xmlns:a16="http://schemas.microsoft.com/office/drawing/2014/main" id="{8D313E8C-7457-407E-BDA5-EACA44D38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960661" y="1000124"/>
            <a:ext cx="762167" cy="6719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857E18A-8556-42D1-BC01-48F3D552E441}"/>
              </a:ext>
            </a:extLst>
          </p:cNvPr>
          <p:cNvSpPr txBox="1">
            <a:spLocks/>
          </p:cNvSpPr>
          <p:nvPr/>
        </p:nvSpPr>
        <p:spPr>
          <a:xfrm>
            <a:off x="8400587" y="244658"/>
            <a:ext cx="3603155" cy="755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sz="3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West Cheltenham</a:t>
            </a:r>
          </a:p>
          <a:p>
            <a:pPr>
              <a:spcAft>
                <a:spcPts val="600"/>
              </a:spcAft>
            </a:pPr>
            <a:endParaRPr lang="en-US" sz="3000" b="1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spcAft>
                <a:spcPts val="600"/>
              </a:spcAft>
            </a:pPr>
            <a:endParaRPr lang="en-US" sz="3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86F3ED-B34C-4B52-ADE8-39D097E86004}"/>
              </a:ext>
            </a:extLst>
          </p:cNvPr>
          <p:cNvSpPr txBox="1"/>
          <p:nvPr/>
        </p:nvSpPr>
        <p:spPr>
          <a:xfrm>
            <a:off x="8400587" y="2317622"/>
            <a:ext cx="3521673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Pates Presentation</a:t>
            </a:r>
          </a:p>
          <a:p>
            <a:pPr>
              <a:spcAft>
                <a:spcPts val="600"/>
              </a:spcAft>
            </a:pPr>
            <a:endParaRPr lang="en-US" sz="18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1EABD6C-7B23-4002-9BC1-322D873D3EFB}"/>
              </a:ext>
            </a:extLst>
          </p:cNvPr>
          <p:cNvSpPr txBox="1"/>
          <p:nvPr/>
        </p:nvSpPr>
        <p:spPr>
          <a:xfrm>
            <a:off x="8441328" y="2754730"/>
            <a:ext cx="3521672" cy="378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July 2024</a:t>
            </a:r>
            <a:endParaRPr lang="en-US" sz="18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26583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4">
            <a:extLst>
              <a:ext uri="{FF2B5EF4-FFF2-40B4-BE49-F238E27FC236}">
                <a16:creationId xmlns:a16="http://schemas.microsoft.com/office/drawing/2014/main" id="{7E734232-46A8-4884-9A59-B7E3BA4BC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uilding with a sign on the front&#10;&#10;Description automatically generated with low confidence">
            <a:extLst>
              <a:ext uri="{FF2B5EF4-FFF2-40B4-BE49-F238E27FC236}">
                <a16:creationId xmlns:a16="http://schemas.microsoft.com/office/drawing/2014/main" id="{8F028209-3474-4104-B290-AEBD5A304D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2" r="-1" b="-1"/>
          <a:stretch/>
        </p:blipFill>
        <p:spPr>
          <a:xfrm>
            <a:off x="-3" y="-8371"/>
            <a:ext cx="8115287" cy="4470815"/>
          </a:xfrm>
          <a:prstGeom prst="rect">
            <a:avLst/>
          </a:prstGeom>
        </p:spPr>
      </p:pic>
      <p:pic>
        <p:nvPicPr>
          <p:cNvPr id="7" name="Picture 6" descr="A picture containing outdoor&#10;&#10;Description automatically generated">
            <a:extLst>
              <a:ext uri="{FF2B5EF4-FFF2-40B4-BE49-F238E27FC236}">
                <a16:creationId xmlns:a16="http://schemas.microsoft.com/office/drawing/2014/main" id="{27B0E5AE-5923-41C5-AA9D-90871C9A8C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8" r="21761" b="1"/>
          <a:stretch/>
        </p:blipFill>
        <p:spPr>
          <a:xfrm>
            <a:off x="8115292" y="-8371"/>
            <a:ext cx="4076700" cy="4470815"/>
          </a:xfrm>
          <a:prstGeom prst="rect">
            <a:avLst/>
          </a:prstGeom>
        </p:spPr>
      </p:pic>
      <p:sp>
        <p:nvSpPr>
          <p:cNvPr id="32" name="Rectangle 26">
            <a:extLst>
              <a:ext uri="{FF2B5EF4-FFF2-40B4-BE49-F238E27FC236}">
                <a16:creationId xmlns:a16="http://schemas.microsoft.com/office/drawing/2014/main" id="{D346B8D2-3218-41A5-B817-9ABFB108C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40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id="{88D6B9EF-FF47-487C-8B82-F9F2B9A54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60944"/>
            <a:ext cx="8115285" cy="2397055"/>
          </a:xfrm>
          <a:prstGeom prst="rect">
            <a:avLst/>
          </a:prstGeom>
          <a:gradFill>
            <a:gsLst>
              <a:gs pos="7000">
                <a:srgbClr val="000000">
                  <a:alpha val="49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C046FD-FCBB-494A-938A-B9E40B3BCD79}"/>
              </a:ext>
            </a:extLst>
          </p:cNvPr>
          <p:cNvSpPr txBox="1"/>
          <p:nvPr/>
        </p:nvSpPr>
        <p:spPr>
          <a:xfrm>
            <a:off x="382702" y="5472960"/>
            <a:ext cx="6867289" cy="11154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New Community Buildings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2002-2010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7" name="Picture 16" descr="A picture containing grass, outdoor, building, house&#10;&#10;Description automatically generated">
            <a:extLst>
              <a:ext uri="{FF2B5EF4-FFF2-40B4-BE49-F238E27FC236}">
                <a16:creationId xmlns:a16="http://schemas.microsoft.com/office/drawing/2014/main" id="{4282ABFA-065D-4776-ABD9-3EDC6278FA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8" r="23960" b="-3"/>
          <a:stretch/>
        </p:blipFill>
        <p:spPr>
          <a:xfrm>
            <a:off x="8115292" y="4454317"/>
            <a:ext cx="4076700" cy="241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21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sky, road, outdoor, street&#10;&#10;Description automatically generated">
            <a:extLst>
              <a:ext uri="{FF2B5EF4-FFF2-40B4-BE49-F238E27FC236}">
                <a16:creationId xmlns:a16="http://schemas.microsoft.com/office/drawing/2014/main" id="{13ABD1E4-F6F8-4CA6-B30A-7D05726109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48" r="-3" b="-3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7" name="Picture 6" descr="A picture containing sky, outdoor, building&#10;&#10;Description automatically generated">
            <a:extLst>
              <a:ext uri="{FF2B5EF4-FFF2-40B4-BE49-F238E27FC236}">
                <a16:creationId xmlns:a16="http://schemas.microsoft.com/office/drawing/2014/main" id="{F42EFE96-E6C8-4CFA-9453-3C8D79986E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8" r="-3" b="3969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9" name="Picture 8" descr="A picture containing sky, building, outdoor, apartment building&#10;&#10;Description automatically generated">
            <a:extLst>
              <a:ext uri="{FF2B5EF4-FFF2-40B4-BE49-F238E27FC236}">
                <a16:creationId xmlns:a16="http://schemas.microsoft.com/office/drawing/2014/main" id="{395E5AFE-F273-41E5-987C-C30A546D2E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18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3" name="Picture 2" descr="A picture containing outdoor, building, stadium&#10;&#10;Description automatically generated">
            <a:extLst>
              <a:ext uri="{FF2B5EF4-FFF2-40B4-BE49-F238E27FC236}">
                <a16:creationId xmlns:a16="http://schemas.microsoft.com/office/drawing/2014/main" id="{2F12682D-7AB2-4599-B85E-8A7995BDE1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91" r="-2" b="24285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51569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32A21FE-C56B-42B6-82D1-D3F0C4A47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4BE011A-C166-4E7B-A300-186767380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7200" y="8482"/>
            <a:ext cx="3568276" cy="6858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1261A9AF-2897-4CFD-9D9D-17105C8A2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F1E3EC1-9081-4206-AB4E-5B9F9D767E99}"/>
              </a:ext>
            </a:extLst>
          </p:cNvPr>
          <p:cNvSpPr txBox="1">
            <a:spLocks/>
          </p:cNvSpPr>
          <p:nvPr/>
        </p:nvSpPr>
        <p:spPr>
          <a:xfrm>
            <a:off x="254000" y="1282890"/>
            <a:ext cx="3396776" cy="27568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Easter Eggstravaganza 2010 - 2021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55E56EF-ADF6-479C-99B3-ADDDE69597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83596" y="3602565"/>
            <a:ext cx="2469272" cy="4040742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person, outdoor, sign&#10;&#10;Description automatically generated">
            <a:extLst>
              <a:ext uri="{FF2B5EF4-FFF2-40B4-BE49-F238E27FC236}">
                <a16:creationId xmlns:a16="http://schemas.microsoft.com/office/drawing/2014/main" id="{6CE9D79C-4E8C-452B-ABC2-9FD654267F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2" r="16842" b="-1"/>
          <a:stretch/>
        </p:blipFill>
        <p:spPr>
          <a:xfrm>
            <a:off x="4032902" y="3428999"/>
            <a:ext cx="4083839" cy="3446819"/>
          </a:xfrm>
          <a:prstGeom prst="rect">
            <a:avLst/>
          </a:prstGeom>
        </p:spPr>
      </p:pic>
      <p:pic>
        <p:nvPicPr>
          <p:cNvPr id="3" name="Picture 2" descr="A picture containing person, preparing, cooking, grill&#10;&#10;Description automatically generated">
            <a:extLst>
              <a:ext uri="{FF2B5EF4-FFF2-40B4-BE49-F238E27FC236}">
                <a16:creationId xmlns:a16="http://schemas.microsoft.com/office/drawing/2014/main" id="{367B976E-40A3-405E-B169-E16320B961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" r="29720" b="3"/>
          <a:stretch/>
        </p:blipFill>
        <p:spPr>
          <a:xfrm>
            <a:off x="4032902" y="1658"/>
            <a:ext cx="4083839" cy="3438124"/>
          </a:xfrm>
          <a:prstGeom prst="rect">
            <a:avLst/>
          </a:prstGeom>
        </p:spPr>
      </p:pic>
      <p:pic>
        <p:nvPicPr>
          <p:cNvPr id="9" name="Picture 8" descr="A picture containing grass, sky, outdoor, child&#10;&#10;Description automatically generated">
            <a:extLst>
              <a:ext uri="{FF2B5EF4-FFF2-40B4-BE49-F238E27FC236}">
                <a16:creationId xmlns:a16="http://schemas.microsoft.com/office/drawing/2014/main" id="{DA0FC004-16CC-48C6-A120-F53A92854D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1" r="7862" b="-1"/>
          <a:stretch/>
        </p:blipFill>
        <p:spPr>
          <a:xfrm>
            <a:off x="8116741" y="3428999"/>
            <a:ext cx="4083837" cy="344681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pic>
        <p:nvPicPr>
          <p:cNvPr id="13" name="Picture 12" descr="A group of people in a room&#10;&#10;Description automatically generated">
            <a:extLst>
              <a:ext uri="{FF2B5EF4-FFF2-40B4-BE49-F238E27FC236}">
                <a16:creationId xmlns:a16="http://schemas.microsoft.com/office/drawing/2014/main" id="{49C05E7C-B07F-4859-BE11-9BB9C02394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5" r="11759" b="1"/>
          <a:stretch/>
        </p:blipFill>
        <p:spPr>
          <a:xfrm>
            <a:off x="8116741" y="1658"/>
            <a:ext cx="4083839" cy="343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85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4" name="Rectangle 163">
            <a:extLst>
              <a:ext uri="{FF2B5EF4-FFF2-40B4-BE49-F238E27FC236}">
                <a16:creationId xmlns:a16="http://schemas.microsoft.com/office/drawing/2014/main" id="{95E1FD92-31B9-4273-BECA-D837FFFC5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F1E3EC1-9081-4206-AB4E-5B9F9D767E99}"/>
              </a:ext>
            </a:extLst>
          </p:cNvPr>
          <p:cNvSpPr txBox="1">
            <a:spLocks/>
          </p:cNvSpPr>
          <p:nvPr/>
        </p:nvSpPr>
        <p:spPr>
          <a:xfrm>
            <a:off x="9267909" y="2023110"/>
            <a:ext cx="2469624" cy="2846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Community Action</a:t>
            </a: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een background with a group of buildings&#10;&#10;Description automatically generated with medium confidence">
            <a:extLst>
              <a:ext uri="{FF2B5EF4-FFF2-40B4-BE49-F238E27FC236}">
                <a16:creationId xmlns:a16="http://schemas.microsoft.com/office/drawing/2014/main" id="{910AD9DB-8EF5-19A3-ACF1-E6410D0B44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" b="1179"/>
          <a:stretch/>
        </p:blipFill>
        <p:spPr>
          <a:xfrm>
            <a:off x="561862" y="883463"/>
            <a:ext cx="3719192" cy="2542032"/>
          </a:xfrm>
          <a:prstGeom prst="rect">
            <a:avLst/>
          </a:prstGeom>
        </p:spPr>
      </p:pic>
      <p:pic>
        <p:nvPicPr>
          <p:cNvPr id="11" name="Picture 10" descr="A poster of a football field&#10;&#10;Description automatically generated with medium confidence">
            <a:extLst>
              <a:ext uri="{FF2B5EF4-FFF2-40B4-BE49-F238E27FC236}">
                <a16:creationId xmlns:a16="http://schemas.microsoft.com/office/drawing/2014/main" id="{A1C978BD-A3BA-9A1E-DBC7-8406CA5177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9" b="3"/>
          <a:stretch/>
        </p:blipFill>
        <p:spPr>
          <a:xfrm>
            <a:off x="4416141" y="883463"/>
            <a:ext cx="3721608" cy="2542032"/>
          </a:xfrm>
          <a:prstGeom prst="rect">
            <a:avLst/>
          </a:prstGeom>
        </p:spPr>
      </p:pic>
      <p:pic>
        <p:nvPicPr>
          <p:cNvPr id="3" name="Picture 2" descr="Several people working in a field&#10;&#10;Description automatically generated">
            <a:extLst>
              <a:ext uri="{FF2B5EF4-FFF2-40B4-BE49-F238E27FC236}">
                <a16:creationId xmlns:a16="http://schemas.microsoft.com/office/drawing/2014/main" id="{ED479443-8A2A-47CA-50B7-6890304A84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" b="2003"/>
          <a:stretch/>
        </p:blipFill>
        <p:spPr>
          <a:xfrm>
            <a:off x="556436" y="3548347"/>
            <a:ext cx="3719192" cy="2542032"/>
          </a:xfrm>
          <a:prstGeom prst="rect">
            <a:avLst/>
          </a:prstGeom>
        </p:spPr>
      </p:pic>
      <p:pic>
        <p:nvPicPr>
          <p:cNvPr id="5" name="Picture 4" descr="A group of people holding cans&#10;&#10;Description automatically generated">
            <a:extLst>
              <a:ext uri="{FF2B5EF4-FFF2-40B4-BE49-F238E27FC236}">
                <a16:creationId xmlns:a16="http://schemas.microsoft.com/office/drawing/2014/main" id="{0219DF85-1978-6C48-DBF7-1C7CAA4855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27"/>
          <a:stretch/>
        </p:blipFill>
        <p:spPr>
          <a:xfrm>
            <a:off x="4416141" y="3548348"/>
            <a:ext cx="3721608" cy="2542032"/>
          </a:xfrm>
          <a:prstGeom prst="rect">
            <a:avLst/>
          </a:prstGeom>
        </p:spPr>
      </p:pic>
      <p:sp>
        <p:nvSpPr>
          <p:cNvPr id="167" name="Rectangle 166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18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7BBD5B30-C741-4E67-AFD8-17917090A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children posing for a picture in a field&#10;&#10;Description automatically generated with medium confidence">
            <a:extLst>
              <a:ext uri="{FF2B5EF4-FFF2-40B4-BE49-F238E27FC236}">
                <a16:creationId xmlns:a16="http://schemas.microsoft.com/office/drawing/2014/main" id="{4D2C8428-2783-4E02-A08B-99D621F99A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" r="10703"/>
          <a:stretch/>
        </p:blipFill>
        <p:spPr>
          <a:xfrm>
            <a:off x="7817583" y="10"/>
            <a:ext cx="4374417" cy="6857990"/>
          </a:xfrm>
          <a:custGeom>
            <a:avLst/>
            <a:gdLst/>
            <a:ahLst/>
            <a:cxnLst/>
            <a:rect l="l" t="t" r="r" b="b"/>
            <a:pathLst>
              <a:path w="4374417" h="6858000">
                <a:moveTo>
                  <a:pt x="22719" y="0"/>
                </a:moveTo>
                <a:lnTo>
                  <a:pt x="4374417" y="0"/>
                </a:lnTo>
                <a:lnTo>
                  <a:pt x="4374417" y="6858000"/>
                </a:lnTo>
                <a:lnTo>
                  <a:pt x="0" y="6858000"/>
                </a:lnTo>
                <a:lnTo>
                  <a:pt x="6670" y="6845555"/>
                </a:lnTo>
                <a:cubicBezTo>
                  <a:pt x="495881" y="5886487"/>
                  <a:pt x="785588" y="4695963"/>
                  <a:pt x="785588" y="3406233"/>
                </a:cubicBezTo>
                <a:cubicBezTo>
                  <a:pt x="785588" y="2215714"/>
                  <a:pt x="538737" y="1109724"/>
                  <a:pt x="115983" y="192283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</p:pic>
      <p:pic>
        <p:nvPicPr>
          <p:cNvPr id="5" name="Picture 4" descr="A group of people in a field&#10;&#10;Description automatically generated with medium confidence">
            <a:extLst>
              <a:ext uri="{FF2B5EF4-FFF2-40B4-BE49-F238E27FC236}">
                <a16:creationId xmlns:a16="http://schemas.microsoft.com/office/drawing/2014/main" id="{FCBA2D98-0EE5-4222-8F5A-E97E1D0796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5" r="-2" b="-2"/>
          <a:stretch/>
        </p:blipFill>
        <p:spPr>
          <a:xfrm>
            <a:off x="35723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3" name="Picture 2" descr="Diagram, engineering drawing, map&#10;&#10;Description automatically generated">
            <a:extLst>
              <a:ext uri="{FF2B5EF4-FFF2-40B4-BE49-F238E27FC236}">
                <a16:creationId xmlns:a16="http://schemas.microsoft.com/office/drawing/2014/main" id="{80D076F9-EC56-4BC3-94AF-B4EA44CC12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2" r="2" b="2"/>
          <a:stretch/>
        </p:blipFill>
        <p:spPr>
          <a:xfrm>
            <a:off x="362535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189BBEAA-BB93-4878-8C95-3C8AADE2E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D529C0C6-AAEB-4982-A9E6-BC6A8B2AE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2403A3-E0E6-4DD1-B37D-C784EB5E0A65}"/>
              </a:ext>
            </a:extLst>
          </p:cNvPr>
          <p:cNvSpPr txBox="1"/>
          <p:nvPr/>
        </p:nvSpPr>
        <p:spPr>
          <a:xfrm>
            <a:off x="438912" y="1508760"/>
            <a:ext cx="3429000" cy="36728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Springfield Park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0D36F24-5EC0-4A09-9836-6580E1D4B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C0B334E-66E0-442A-8306-19629EC2D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191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lage of various art and sculptures&#10;&#10;Description automatically generated with medium confidence">
            <a:extLst>
              <a:ext uri="{FF2B5EF4-FFF2-40B4-BE49-F238E27FC236}">
                <a16:creationId xmlns:a16="http://schemas.microsoft.com/office/drawing/2014/main" id="{BBBFB7EA-DA45-6365-7125-11BF11CB92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" r="6065" b="-2"/>
          <a:stretch/>
        </p:blipFill>
        <p:spPr>
          <a:xfrm>
            <a:off x="4" y="-6236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5" name="Picture 14" descr="A picture containing text, grass, graffiti, outdoor&#10;&#10;Description automatically generated">
            <a:extLst>
              <a:ext uri="{FF2B5EF4-FFF2-40B4-BE49-F238E27FC236}">
                <a16:creationId xmlns:a16="http://schemas.microsoft.com/office/drawing/2014/main" id="{A167F3FE-469E-468F-9DEA-C8A77443BC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4" r="24009" b="-1"/>
          <a:stretch/>
        </p:blipFill>
        <p:spPr>
          <a:xfrm>
            <a:off x="4675539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</p:pic>
      <p:pic>
        <p:nvPicPr>
          <p:cNvPr id="17" name="Picture 16" descr="A picture containing grass, outdoor, sky, cement&#10;&#10;Description automatically generated">
            <a:extLst>
              <a:ext uri="{FF2B5EF4-FFF2-40B4-BE49-F238E27FC236}">
                <a16:creationId xmlns:a16="http://schemas.microsoft.com/office/drawing/2014/main" id="{F7A6B801-E48F-4ECE-B327-44BD3DB85F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" r="-3" b="29134"/>
          <a:stretch/>
        </p:blipFill>
        <p:spPr>
          <a:xfrm>
            <a:off x="7381876" y="1"/>
            <a:ext cx="4810125" cy="250183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20" name="Picture 19" descr="A child sitting in a chair&#10;&#10;Description automatically generated with medium confidence">
            <a:extLst>
              <a:ext uri="{FF2B5EF4-FFF2-40B4-BE49-F238E27FC236}">
                <a16:creationId xmlns:a16="http://schemas.microsoft.com/office/drawing/2014/main" id="{7878AEBE-E014-4154-B26A-D5FC32BCEC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5" b="26075"/>
          <a:stretch/>
        </p:blipFill>
        <p:spPr>
          <a:xfrm>
            <a:off x="20" y="2658276"/>
            <a:ext cx="3770704" cy="4199724"/>
          </a:xfrm>
          <a:custGeom>
            <a:avLst/>
            <a:gdLst/>
            <a:ahLst/>
            <a:cxnLst/>
            <a:rect l="l" t="t" r="r" b="b"/>
            <a:pathLst>
              <a:path w="3770724" h="4199724">
                <a:moveTo>
                  <a:pt x="0" y="0"/>
                </a:moveTo>
                <a:lnTo>
                  <a:pt x="3770724" y="0"/>
                </a:lnTo>
                <a:lnTo>
                  <a:pt x="1824067" y="4199724"/>
                </a:lnTo>
                <a:lnTo>
                  <a:pt x="0" y="419972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</p:pic>
      <p:pic>
        <p:nvPicPr>
          <p:cNvPr id="3" name="Picture 2" descr="A building with a mural of a bird&#10;&#10;AI-generated content may be incorrect.">
            <a:extLst>
              <a:ext uri="{FF2B5EF4-FFF2-40B4-BE49-F238E27FC236}">
                <a16:creationId xmlns:a16="http://schemas.microsoft.com/office/drawing/2014/main" id="{911E254F-7BC0-C452-F869-DD01BBD6B9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3" r="1" b="1"/>
          <a:stretch/>
        </p:blipFill>
        <p:spPr>
          <a:xfrm>
            <a:off x="2013796" y="2661900"/>
            <a:ext cx="5108726" cy="4197911"/>
          </a:xfrm>
          <a:custGeom>
            <a:avLst/>
            <a:gdLst/>
            <a:ahLst/>
            <a:cxnLst/>
            <a:rect l="l" t="t" r="r" b="b"/>
            <a:pathLst>
              <a:path w="5108726" h="4197911">
                <a:moveTo>
                  <a:pt x="1945141" y="0"/>
                </a:moveTo>
                <a:lnTo>
                  <a:pt x="5108726" y="0"/>
                </a:lnTo>
                <a:lnTo>
                  <a:pt x="3163585" y="4197911"/>
                </a:lnTo>
                <a:lnTo>
                  <a:pt x="3157362" y="4197911"/>
                </a:lnTo>
                <a:lnTo>
                  <a:pt x="1967571" y="4197911"/>
                </a:lnTo>
                <a:lnTo>
                  <a:pt x="317526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44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53050" y="2660089"/>
            <a:ext cx="6838950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333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D48714-2744-4D8E-B88D-BEA285C01A21}"/>
              </a:ext>
            </a:extLst>
          </p:cNvPr>
          <p:cNvSpPr txBox="1"/>
          <p:nvPr/>
        </p:nvSpPr>
        <p:spPr>
          <a:xfrm>
            <a:off x="6619164" y="4189864"/>
            <a:ext cx="4997354" cy="2163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Public Art</a:t>
            </a:r>
          </a:p>
          <a:p>
            <a:pPr indent="-228600"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000" b="1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picture containing sky, outdoor, cloudy, clouds&#10;&#10;Description automatically generated">
            <a:extLst>
              <a:ext uri="{FF2B5EF4-FFF2-40B4-BE49-F238E27FC236}">
                <a16:creationId xmlns:a16="http://schemas.microsoft.com/office/drawing/2014/main" id="{95CFCE52-85FB-4B3C-A795-0154EF46F37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r="14498" b="-1"/>
          <a:stretch/>
        </p:blipFill>
        <p:spPr>
          <a:xfrm>
            <a:off x="2261968" y="1"/>
            <a:ext cx="3393943" cy="250284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9337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F9B89-81D9-3A35-B57D-C963FC6B4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498F8FF6-43B4-494A-AF8F-123A4983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08" y="-12700"/>
            <a:ext cx="5289386" cy="5000826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FE7142A8-393B-47A8-A092-871662362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688" y="-12700"/>
            <a:ext cx="5289386" cy="5009716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EA14E168-70E6-4C9F-BB61-FCF0AF368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700" y="-12700"/>
            <a:ext cx="5239448" cy="4902669"/>
          </a:xfrm>
          <a:custGeom>
            <a:avLst/>
            <a:gdLst>
              <a:gd name="connsiteX0" fmla="*/ 1223006 w 5239448"/>
              <a:gd name="connsiteY0" fmla="*/ 0 h 4902669"/>
              <a:gd name="connsiteX1" fmla="*/ 3966508 w 5239448"/>
              <a:gd name="connsiteY1" fmla="*/ 0 h 4902669"/>
              <a:gd name="connsiteX2" fmla="*/ 4073429 w 5239448"/>
              <a:gd name="connsiteY2" fmla="*/ 64957 h 4902669"/>
              <a:gd name="connsiteX3" fmla="*/ 5239448 w 5239448"/>
              <a:gd name="connsiteY3" fmla="*/ 2257977 h 4902669"/>
              <a:gd name="connsiteX4" fmla="*/ 2594756 w 5239448"/>
              <a:gd name="connsiteY4" fmla="*/ 4902669 h 4902669"/>
              <a:gd name="connsiteX5" fmla="*/ 3795 w 5239448"/>
              <a:gd name="connsiteY5" fmla="*/ 2790975 h 4902669"/>
              <a:gd name="connsiteX6" fmla="*/ 0 w 5239448"/>
              <a:gd name="connsiteY6" fmla="*/ 2766110 h 4902669"/>
              <a:gd name="connsiteX7" fmla="*/ 0 w 5239448"/>
              <a:gd name="connsiteY7" fmla="*/ 1745670 h 4902669"/>
              <a:gd name="connsiteX8" fmla="*/ 33326 w 5239448"/>
              <a:gd name="connsiteY8" fmla="*/ 1597027 h 4902669"/>
              <a:gd name="connsiteX9" fmla="*/ 1116084 w 5239448"/>
              <a:gd name="connsiteY9" fmla="*/ 64957 h 4902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9448" h="4902669">
                <a:moveTo>
                  <a:pt x="1223006" y="0"/>
                </a:moveTo>
                <a:lnTo>
                  <a:pt x="3966508" y="0"/>
                </a:lnTo>
                <a:lnTo>
                  <a:pt x="4073429" y="64957"/>
                </a:lnTo>
                <a:cubicBezTo>
                  <a:pt x="4776921" y="540227"/>
                  <a:pt x="5239448" y="1345088"/>
                  <a:pt x="5239448" y="2257977"/>
                </a:cubicBezTo>
                <a:cubicBezTo>
                  <a:pt x="5239448" y="3718600"/>
                  <a:pt x="4055379" y="4902669"/>
                  <a:pt x="2594756" y="4902669"/>
                </a:cubicBezTo>
                <a:cubicBezTo>
                  <a:pt x="1316711" y="4902669"/>
                  <a:pt x="250402" y="3996116"/>
                  <a:pt x="3795" y="2790975"/>
                </a:cubicBezTo>
                <a:lnTo>
                  <a:pt x="0" y="2766110"/>
                </a:lnTo>
                <a:lnTo>
                  <a:pt x="0" y="1745670"/>
                </a:lnTo>
                <a:lnTo>
                  <a:pt x="33326" y="1597027"/>
                </a:lnTo>
                <a:cubicBezTo>
                  <a:pt x="196388" y="963257"/>
                  <a:pt x="588464" y="421409"/>
                  <a:pt x="1116084" y="64957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163589-9D4A-728F-0A58-809BE2C132C3}"/>
              </a:ext>
            </a:extLst>
          </p:cNvPr>
          <p:cNvSpPr txBox="1"/>
          <p:nvPr/>
        </p:nvSpPr>
        <p:spPr>
          <a:xfrm>
            <a:off x="305489" y="5599831"/>
            <a:ext cx="4326831" cy="12059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Improvements</a:t>
            </a: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indent="-22860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4" name="Graphic 212">
            <a:extLst>
              <a:ext uri="{FF2B5EF4-FFF2-40B4-BE49-F238E27FC236}">
                <a16:creationId xmlns:a16="http://schemas.microsoft.com/office/drawing/2014/main" id="{279CAF82-0ECF-42BE-8F37-F71941E5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49933" y="1550555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10" name="Picture 9" descr="A playground with slides and a play set&#10;&#10;AI-generated content may be incorrect.">
            <a:extLst>
              <a:ext uri="{FF2B5EF4-FFF2-40B4-BE49-F238E27FC236}">
                <a16:creationId xmlns:a16="http://schemas.microsoft.com/office/drawing/2014/main" id="{16F5B953-315C-7CEA-80F3-70E4F14E9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5" r="-1" b="9204"/>
          <a:stretch/>
        </p:blipFill>
        <p:spPr>
          <a:xfrm>
            <a:off x="626948" y="-28869"/>
            <a:ext cx="4160250" cy="4160250"/>
          </a:xfrm>
          <a:custGeom>
            <a:avLst/>
            <a:gdLst/>
            <a:ahLst/>
            <a:cxnLst/>
            <a:rect l="l" t="t" r="r" b="b"/>
            <a:pathLst>
              <a:path w="2885716" h="2885716">
                <a:moveTo>
                  <a:pt x="1442858" y="0"/>
                </a:moveTo>
                <a:cubicBezTo>
                  <a:pt x="2239726" y="0"/>
                  <a:pt x="2885716" y="645990"/>
                  <a:pt x="2885716" y="1442858"/>
                </a:cubicBezTo>
                <a:cubicBezTo>
                  <a:pt x="2885716" y="2239726"/>
                  <a:pt x="2239726" y="2885716"/>
                  <a:pt x="1442858" y="2885716"/>
                </a:cubicBezTo>
                <a:cubicBezTo>
                  <a:pt x="645990" y="2885716"/>
                  <a:pt x="0" y="2239726"/>
                  <a:pt x="0" y="1442858"/>
                </a:cubicBezTo>
                <a:cubicBezTo>
                  <a:pt x="0" y="645990"/>
                  <a:pt x="645990" y="0"/>
                  <a:pt x="1442858" y="0"/>
                </a:cubicBezTo>
                <a:close/>
              </a:path>
            </a:pathLst>
          </a:custGeom>
        </p:spPr>
      </p:pic>
      <p:pic>
        <p:nvPicPr>
          <p:cNvPr id="8" name="Picture 7" descr="A room with a table and chairs&#10;&#10;AI-generated content may be incorrect.">
            <a:extLst>
              <a:ext uri="{FF2B5EF4-FFF2-40B4-BE49-F238E27FC236}">
                <a16:creationId xmlns:a16="http://schemas.microsoft.com/office/drawing/2014/main" id="{7DF9214F-DA27-9E0F-701E-0FCCAAEA5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4" r="3807" b="-3"/>
          <a:stretch/>
        </p:blipFill>
        <p:spPr>
          <a:xfrm>
            <a:off x="8575611" y="9"/>
            <a:ext cx="3616390" cy="3342631"/>
          </a:xfrm>
          <a:custGeom>
            <a:avLst/>
            <a:gdLst/>
            <a:ahLst/>
            <a:cxnLst/>
            <a:rect l="l" t="t" r="r" b="b"/>
            <a:pathLst>
              <a:path w="3347663" h="2986314">
                <a:moveTo>
                  <a:pt x="458203" y="0"/>
                </a:moveTo>
                <a:lnTo>
                  <a:pt x="3126555" y="0"/>
                </a:lnTo>
                <a:lnTo>
                  <a:pt x="3175466" y="53815"/>
                </a:lnTo>
                <a:cubicBezTo>
                  <a:pt x="3239389" y="131273"/>
                  <a:pt x="3296932" y="214191"/>
                  <a:pt x="3347288" y="301766"/>
                </a:cubicBezTo>
                <a:lnTo>
                  <a:pt x="3347663" y="302487"/>
                </a:lnTo>
                <a:lnTo>
                  <a:pt x="3347663" y="2082469"/>
                </a:lnTo>
                <a:lnTo>
                  <a:pt x="3278648" y="2196072"/>
                </a:lnTo>
                <a:cubicBezTo>
                  <a:pt x="2956544" y="2672847"/>
                  <a:pt x="2411068" y="2986314"/>
                  <a:pt x="1792379" y="2986314"/>
                </a:cubicBezTo>
                <a:cubicBezTo>
                  <a:pt x="802475" y="2986314"/>
                  <a:pt x="0" y="2183839"/>
                  <a:pt x="0" y="1193935"/>
                </a:cubicBezTo>
                <a:cubicBezTo>
                  <a:pt x="0" y="760853"/>
                  <a:pt x="153599" y="363644"/>
                  <a:pt x="409292" y="53815"/>
                </a:cubicBezTo>
                <a:close/>
              </a:path>
            </a:pathLst>
          </a:custGeom>
        </p:spPr>
      </p:pic>
      <p:pic>
        <p:nvPicPr>
          <p:cNvPr id="4" name="Picture 3" descr="A room with tables and chairs&#10;&#10;AI-generated content may be incorrect.">
            <a:extLst>
              <a:ext uri="{FF2B5EF4-FFF2-40B4-BE49-F238E27FC236}">
                <a16:creationId xmlns:a16="http://schemas.microsoft.com/office/drawing/2014/main" id="{B130F68F-B0ED-45CB-A466-D71DB1CBE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" r="44449" b="-1"/>
          <a:stretch/>
        </p:blipFill>
        <p:spPr>
          <a:xfrm>
            <a:off x="5188518" y="2597161"/>
            <a:ext cx="5314039" cy="4149080"/>
          </a:xfrm>
          <a:custGeom>
            <a:avLst/>
            <a:gdLst/>
            <a:ahLst/>
            <a:cxnLst/>
            <a:rect l="l" t="t" r="r" b="b"/>
            <a:pathLst>
              <a:path w="4783902" h="3735161">
                <a:moveTo>
                  <a:pt x="2391951" y="0"/>
                </a:moveTo>
                <a:cubicBezTo>
                  <a:pt x="3712988" y="0"/>
                  <a:pt x="4783902" y="1070915"/>
                  <a:pt x="4783902" y="2391951"/>
                </a:cubicBezTo>
                <a:cubicBezTo>
                  <a:pt x="4783902" y="2846058"/>
                  <a:pt x="4657359" y="3270609"/>
                  <a:pt x="4437611" y="3632264"/>
                </a:cubicBezTo>
                <a:lnTo>
                  <a:pt x="4370329" y="3735161"/>
                </a:lnTo>
                <a:lnTo>
                  <a:pt x="413573" y="3735161"/>
                </a:lnTo>
                <a:lnTo>
                  <a:pt x="346291" y="3632264"/>
                </a:lnTo>
                <a:cubicBezTo>
                  <a:pt x="126544" y="3270609"/>
                  <a:pt x="0" y="2846058"/>
                  <a:pt x="0" y="2391951"/>
                </a:cubicBezTo>
                <a:cubicBezTo>
                  <a:pt x="0" y="1070915"/>
                  <a:pt x="1070915" y="0"/>
                  <a:pt x="2391951" y="0"/>
                </a:cubicBezTo>
                <a:close/>
              </a:path>
            </a:pathLst>
          </a:custGeom>
        </p:spPr>
      </p:pic>
      <p:grpSp>
        <p:nvGrpSpPr>
          <p:cNvPr id="66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84508" y="3194155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73" name="Graphic 185">
            <a:extLst>
              <a:ext uri="{FF2B5EF4-FFF2-40B4-BE49-F238E27FC236}">
                <a16:creationId xmlns:a16="http://schemas.microsoft.com/office/drawing/2014/main" id="{9D69F773-8C5C-486C-B033-51C7BB3B3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84508" y="3194155"/>
            <a:ext cx="1054466" cy="469689"/>
            <a:chOff x="9841624" y="4115729"/>
            <a:chExt cx="602169" cy="268223"/>
          </a:xfrm>
          <a:solidFill>
            <a:schemeClr val="tx1">
              <a:alpha val="20000"/>
            </a:schemeClr>
          </a:solidFill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1948534-1A91-4F84-8612-1C2B4C52FB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1FAA3112-9317-4953-B51A-BAD23D7DF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E7BE1D1-6120-4115-B796-7DE6B90C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7B0F1BC-B7BD-4C24-84F9-190E76D9E0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59CF39A-C85C-4CDA-82E5-A8835E7CA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80" name="Graphic 185">
            <a:extLst>
              <a:ext uri="{FF2B5EF4-FFF2-40B4-BE49-F238E27FC236}">
                <a16:creationId xmlns:a16="http://schemas.microsoft.com/office/drawing/2014/main" id="{EEC0EF42-FB7F-40F4-9F83-19A3651C7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84508" y="3194155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CC34073-7A02-43A0-B4FB-819AC6430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424CA304-6681-4FF9-A857-D79562307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4F6FEDF2-6576-4B8E-81AF-84B914A1F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BE5E56F-A9D6-490C-AD4D-5F1B521A5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7E4C189-B44E-4E1C-B1AF-25081DA3D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7" name="Oval 86">
            <a:extLst>
              <a:ext uri="{FF2B5EF4-FFF2-40B4-BE49-F238E27FC236}">
                <a16:creationId xmlns:a16="http://schemas.microsoft.com/office/drawing/2014/main" id="{033BC44A-0661-43B4-9C14-FD5963C22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2379" y="5678021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BF7B0E8E-1D1E-4BA4-A360-D8A1FF31E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2379" y="5678021"/>
            <a:ext cx="319941" cy="31994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96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map of a city&#10;&#10;Description automatically generated">
            <a:extLst>
              <a:ext uri="{FF2B5EF4-FFF2-40B4-BE49-F238E27FC236}">
                <a16:creationId xmlns:a16="http://schemas.microsoft.com/office/drawing/2014/main" id="{CB93B26C-7C1B-1EE6-4BD0-84950D9F5E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" r="14895" b="-4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10" name="Picture 9" descr="An aerial view of a city&#10;&#10;Description automatically generated">
            <a:extLst>
              <a:ext uri="{FF2B5EF4-FFF2-40B4-BE49-F238E27FC236}">
                <a16:creationId xmlns:a16="http://schemas.microsoft.com/office/drawing/2014/main" id="{19FEAB63-2493-A566-5ED4-62F3ACF515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4" r="17555" b="-3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Picture 6" descr="A group of people walking in a park&#10;&#10;Description automatically generated">
            <a:extLst>
              <a:ext uri="{FF2B5EF4-FFF2-40B4-BE49-F238E27FC236}">
                <a16:creationId xmlns:a16="http://schemas.microsoft.com/office/drawing/2014/main" id="{4C165687-F95E-1955-60A3-8485880739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2" r="-1" b="6479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</p:pic>
      <p:sp useBgFill="1">
        <p:nvSpPr>
          <p:cNvPr id="94" name="Freeform: Shape 93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2" name="Freeform: Shape 95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F1E3EC1-9081-4206-AB4E-5B9F9D767E99}"/>
              </a:ext>
            </a:extLst>
          </p:cNvPr>
          <p:cNvSpPr txBox="1">
            <a:spLocks/>
          </p:cNvSpPr>
          <p:nvPr/>
        </p:nvSpPr>
        <p:spPr>
          <a:xfrm>
            <a:off x="448056" y="2514600"/>
            <a:ext cx="4970439" cy="3666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Golden Valley 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Development 2024……</a:t>
            </a:r>
          </a:p>
        </p:txBody>
      </p:sp>
    </p:spTree>
    <p:extLst>
      <p:ext uri="{BB962C8B-B14F-4D97-AF65-F5344CB8AC3E}">
        <p14:creationId xmlns:p14="http://schemas.microsoft.com/office/powerpoint/2010/main" val="3536337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42">
            <a:extLst>
              <a:ext uri="{FF2B5EF4-FFF2-40B4-BE49-F238E27FC236}">
                <a16:creationId xmlns:a16="http://schemas.microsoft.com/office/drawing/2014/main" id="{602E5CEE-91F4-469A-8DB0-B083D4E6D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outdoor, grass, sky, tree&#10;&#10;Description automatically generated">
            <a:extLst>
              <a:ext uri="{FF2B5EF4-FFF2-40B4-BE49-F238E27FC236}">
                <a16:creationId xmlns:a16="http://schemas.microsoft.com/office/drawing/2014/main" id="{78A35034-20F2-4E04-912F-B8FB751BCE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4" r="7799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7E033544-2320-4415-964F-5FA3DF54EB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6" r="11431" b="3"/>
          <a:stretch/>
        </p:blipFill>
        <p:spPr>
          <a:xfrm>
            <a:off x="8530121" y="3456433"/>
            <a:ext cx="3661880" cy="3401568"/>
          </a:xfrm>
          <a:custGeom>
            <a:avLst/>
            <a:gdLst/>
            <a:ahLst/>
            <a:cxnLst/>
            <a:rect l="l" t="t" r="r" b="b"/>
            <a:pathLst>
              <a:path w="3661880" h="3401568">
                <a:moveTo>
                  <a:pt x="774544" y="0"/>
                </a:moveTo>
                <a:lnTo>
                  <a:pt x="3661880" y="0"/>
                </a:lnTo>
                <a:lnTo>
                  <a:pt x="3661880" y="3401568"/>
                </a:lnTo>
                <a:lnTo>
                  <a:pt x="0" y="3401568"/>
                </a:lnTo>
                <a:lnTo>
                  <a:pt x="104462" y="3186501"/>
                </a:lnTo>
                <a:cubicBezTo>
                  <a:pt x="492537" y="2345513"/>
                  <a:pt x="732594" y="1346092"/>
                  <a:pt x="769909" y="268359"/>
                </a:cubicBezTo>
                <a:close/>
              </a:path>
            </a:pathLst>
          </a:custGeom>
        </p:spPr>
      </p:pic>
      <p:pic>
        <p:nvPicPr>
          <p:cNvPr id="3" name="Picture 2" descr="A picture containing outdoor, ground, cow, mammal&#10;&#10;Description automatically generated">
            <a:extLst>
              <a:ext uri="{FF2B5EF4-FFF2-40B4-BE49-F238E27FC236}">
                <a16:creationId xmlns:a16="http://schemas.microsoft.com/office/drawing/2014/main" id="{4E13F6A3-0184-451D-8091-FC25E762AE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7" r="9333" b="-3"/>
          <a:stretch/>
        </p:blipFill>
        <p:spPr>
          <a:xfrm>
            <a:off x="5168353" y="3456432"/>
            <a:ext cx="4064598" cy="3401568"/>
          </a:xfrm>
          <a:custGeom>
            <a:avLst/>
            <a:gdLst/>
            <a:ahLst/>
            <a:cxnLst/>
            <a:rect l="l" t="t" r="r" b="b"/>
            <a:pathLst>
              <a:path w="4064598" h="3401568">
                <a:moveTo>
                  <a:pt x="749132" y="0"/>
                </a:moveTo>
                <a:lnTo>
                  <a:pt x="4064598" y="0"/>
                </a:lnTo>
                <a:lnTo>
                  <a:pt x="4059963" y="268360"/>
                </a:lnTo>
                <a:cubicBezTo>
                  <a:pt x="4022649" y="1346093"/>
                  <a:pt x="3782591" y="2345514"/>
                  <a:pt x="3394516" y="3186502"/>
                </a:cubicBezTo>
                <a:lnTo>
                  <a:pt x="3290055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41" name="Freeform: Shape 44">
            <a:extLst>
              <a:ext uri="{FF2B5EF4-FFF2-40B4-BE49-F238E27FC236}">
                <a16:creationId xmlns:a16="http://schemas.microsoft.com/office/drawing/2014/main" id="{E2AC6510-3E38-4777-B5FF-489AB2AFC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7943" cy="68580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47" name="Freeform: Shape 46">
            <a:extLst>
              <a:ext uri="{FF2B5EF4-FFF2-40B4-BE49-F238E27FC236}">
                <a16:creationId xmlns:a16="http://schemas.microsoft.com/office/drawing/2014/main" id="{01E4E464-521F-49A9-8D9D-6F6979C45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17310" cy="68580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55D212E-FB4E-49D1-AEE0-C74B8FC9F060}"/>
              </a:ext>
            </a:extLst>
          </p:cNvPr>
          <p:cNvSpPr txBox="1">
            <a:spLocks/>
          </p:cNvSpPr>
          <p:nvPr/>
        </p:nvSpPr>
        <p:spPr>
          <a:xfrm>
            <a:off x="438912" y="1527048"/>
            <a:ext cx="5020056" cy="27706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West Cheltenham Farms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1CD565B-6ECC-4F9F-9651-D9B02A7EB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building, old, farm, house&#10;&#10;Description automatically generated">
            <a:extLst>
              <a:ext uri="{FF2B5EF4-FFF2-40B4-BE49-F238E27FC236}">
                <a16:creationId xmlns:a16="http://schemas.microsoft.com/office/drawing/2014/main" id="{83355C81-4DE3-4E84-BAEF-FC01D612EF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4" r="17087" b="3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sp>
        <p:nvSpPr>
          <p:cNvPr id="42" name="Rectangle 50">
            <a:extLst>
              <a:ext uri="{FF2B5EF4-FFF2-40B4-BE49-F238E27FC236}">
                <a16:creationId xmlns:a16="http://schemas.microsoft.com/office/drawing/2014/main" id="{E52DEE4C-2D60-4B27-8ABB-1D595DF08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12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C786245C-7C26-4EAB-8678-2956DA394A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6" r="4" b="4"/>
          <a:stretch/>
        </p:blipFill>
        <p:spPr bwMode="auto">
          <a:xfrm>
            <a:off x="641276" y="643467"/>
            <a:ext cx="4013020" cy="270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4617B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BC943CA-C093-462A-8F77-9D23226044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8" r="-1" b="225"/>
          <a:stretch/>
        </p:blipFill>
        <p:spPr bwMode="auto">
          <a:xfrm>
            <a:off x="643467" y="3509433"/>
            <a:ext cx="4010830" cy="270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4617B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658C695E-6D57-4966-B9F8-3E5D3C27FF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9"/>
          <a:stretch/>
        </p:blipFill>
        <p:spPr bwMode="auto">
          <a:xfrm>
            <a:off x="4812633" y="643467"/>
            <a:ext cx="6735900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4617B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id="{076F6121-E8B1-4513-BDAE-AF32D9651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589" y="731682"/>
            <a:ext cx="2880944" cy="40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4617B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28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WEST CHETENHAM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31" name="Text Box 17">
            <a:extLst>
              <a:ext uri="{FF2B5EF4-FFF2-40B4-BE49-F238E27FC236}">
                <a16:creationId xmlns:a16="http://schemas.microsoft.com/office/drawing/2014/main" id="{0AE1403E-4DAD-426C-A076-EB33DAD8A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916" y="731682"/>
            <a:ext cx="602119" cy="40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4617B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1935 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Text Box 19">
            <a:extLst>
              <a:ext uri="{FF2B5EF4-FFF2-40B4-BE49-F238E27FC236}">
                <a16:creationId xmlns:a16="http://schemas.microsoft.com/office/drawing/2014/main" id="{CAF63715-3CCB-41F5-A874-57281D34B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2008" y="3622223"/>
            <a:ext cx="602119" cy="40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4617B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1938</a:t>
            </a:r>
            <a:r>
              <a:rPr kumimoji="0" lang="en-GB" altLang="en-US" sz="16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Text Box 21">
            <a:extLst>
              <a:ext uri="{FF2B5EF4-FFF2-40B4-BE49-F238E27FC236}">
                <a16:creationId xmlns:a16="http://schemas.microsoft.com/office/drawing/2014/main" id="{3B1E8927-C9B2-4006-AC37-4F82B19CD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8721" y="798986"/>
            <a:ext cx="602119" cy="40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4617B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1999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3728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6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9BD31EAF-A722-45BB-B289-8E9CB664AA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9" r="14550" b="3"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7" name="Picture 6" descr="A picture containing text, sky, outdoor, scene&#10;&#10;Description automatically generated">
            <a:extLst>
              <a:ext uri="{FF2B5EF4-FFF2-40B4-BE49-F238E27FC236}">
                <a16:creationId xmlns:a16="http://schemas.microsoft.com/office/drawing/2014/main" id="{5F5FA6D4-4B18-4CF8-8BAC-4C790F3FB9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9"/>
          <a:stretch/>
        </p:blipFill>
        <p:spPr>
          <a:xfrm>
            <a:off x="643466" y="3429000"/>
            <a:ext cx="4010830" cy="2705099"/>
          </a:xfrm>
          <a:prstGeom prst="rect">
            <a:avLst/>
          </a:prstGeom>
        </p:spPr>
      </p:pic>
      <p:pic>
        <p:nvPicPr>
          <p:cNvPr id="3" name="Picture 2" descr="A picture containing sky, outdoor, cloudy, clouds&#10;&#10;Description automatically generated">
            <a:extLst>
              <a:ext uri="{FF2B5EF4-FFF2-40B4-BE49-F238E27FC236}">
                <a16:creationId xmlns:a16="http://schemas.microsoft.com/office/drawing/2014/main" id="{95956F6C-4F18-4F71-8F1B-5F1427F0CB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7" r="13579"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A247352-BE23-4267-BBBA-133BCA232269}"/>
              </a:ext>
            </a:extLst>
          </p:cNvPr>
          <p:cNvSpPr txBox="1"/>
          <p:nvPr/>
        </p:nvSpPr>
        <p:spPr>
          <a:xfrm>
            <a:off x="7910750" y="794159"/>
            <a:ext cx="3637783" cy="1291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/>
              <a:t>PE Way and Schools 1959-67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140808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outdoor, sky, scene, way&#10;&#10;Description automatically generated">
            <a:extLst>
              <a:ext uri="{FF2B5EF4-FFF2-40B4-BE49-F238E27FC236}">
                <a16:creationId xmlns:a16="http://schemas.microsoft.com/office/drawing/2014/main" id="{7FAE6E55-18D5-458D-8AB3-F92E9AC288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4" r="1541" b="2"/>
          <a:stretch/>
        </p:blipFill>
        <p:spPr>
          <a:xfrm>
            <a:off x="-2" y="10"/>
            <a:ext cx="4056982" cy="4469306"/>
          </a:xfrm>
          <a:prstGeom prst="rect">
            <a:avLst/>
          </a:prstGeom>
        </p:spPr>
      </p:pic>
      <p:pic>
        <p:nvPicPr>
          <p:cNvPr id="3" name="Picture 2" descr="A group of trees in a snowy field&#10;&#10;Description automatically generated with medium confidence">
            <a:extLst>
              <a:ext uri="{FF2B5EF4-FFF2-40B4-BE49-F238E27FC236}">
                <a16:creationId xmlns:a16="http://schemas.microsoft.com/office/drawing/2014/main" id="{16BF49D3-77F6-4A79-8830-41F587D913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1" r="-4" b="38745"/>
          <a:stretch/>
        </p:blipFill>
        <p:spPr>
          <a:xfrm>
            <a:off x="8115283" y="4462444"/>
            <a:ext cx="4076715" cy="2395556"/>
          </a:xfrm>
          <a:prstGeom prst="rect">
            <a:avLst/>
          </a:prstGeom>
        </p:spPr>
      </p:pic>
      <p:pic>
        <p:nvPicPr>
          <p:cNvPr id="14" name="Picture 13" descr="A picture containing outdoor, way, sidewalk&#10;&#10;Description automatically generated">
            <a:extLst>
              <a:ext uri="{FF2B5EF4-FFF2-40B4-BE49-F238E27FC236}">
                <a16:creationId xmlns:a16="http://schemas.microsoft.com/office/drawing/2014/main" id="{5D7F1124-1B2C-47FE-82D5-E549C6F107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" r="34728" b="-1"/>
          <a:stretch/>
        </p:blipFill>
        <p:spPr>
          <a:xfrm>
            <a:off x="8115283" y="-1"/>
            <a:ext cx="4076717" cy="4469316"/>
          </a:xfrm>
          <a:prstGeom prst="rect">
            <a:avLst/>
          </a:prstGeom>
        </p:spPr>
      </p:pic>
      <p:pic>
        <p:nvPicPr>
          <p:cNvPr id="11" name="Picture 10" descr="A picture containing tree, outdoor, road, street&#10;&#10;Description automatically generated">
            <a:extLst>
              <a:ext uri="{FF2B5EF4-FFF2-40B4-BE49-F238E27FC236}">
                <a16:creationId xmlns:a16="http://schemas.microsoft.com/office/drawing/2014/main" id="{1697863E-4A8F-4F76-9765-12B5D7064D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7" r="22411"/>
          <a:stretch/>
        </p:blipFill>
        <p:spPr>
          <a:xfrm>
            <a:off x="4056980" y="-1"/>
            <a:ext cx="4063088" cy="446931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4054751-1972-4218-A5AC-06366AB23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55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F16F31-4871-4294-AA34-E451DD4C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64" y="4462444"/>
            <a:ext cx="8115285" cy="2395556"/>
          </a:xfrm>
          <a:prstGeom prst="rect">
            <a:avLst/>
          </a:prstGeom>
          <a:gradFill>
            <a:gsLst>
              <a:gs pos="7000">
                <a:srgbClr val="000000">
                  <a:alpha val="44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BD3FB0A-8C48-462D-82B4-C52CDB3F0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5280991"/>
            <a:ext cx="8115283" cy="1575508"/>
          </a:xfrm>
          <a:prstGeom prst="rect">
            <a:avLst/>
          </a:prstGeom>
          <a:gradFill>
            <a:gsLst>
              <a:gs pos="40000">
                <a:srgbClr val="000000">
                  <a:alpha val="0"/>
                </a:srgbClr>
              </a:gs>
              <a:gs pos="100000">
                <a:schemeClr val="accent1">
                  <a:alpha val="23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D6236C0-BDBE-482B-8A30-226C688D88F4}"/>
              </a:ext>
            </a:extLst>
          </p:cNvPr>
          <p:cNvSpPr txBox="1">
            <a:spLocks/>
          </p:cNvSpPr>
          <p:nvPr/>
        </p:nvSpPr>
        <p:spPr>
          <a:xfrm>
            <a:off x="699608" y="4777524"/>
            <a:ext cx="6863410" cy="11139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West Cheltenham 1960s</a:t>
            </a:r>
          </a:p>
        </p:txBody>
      </p:sp>
    </p:spTree>
    <p:extLst>
      <p:ext uri="{BB962C8B-B14F-4D97-AF65-F5344CB8AC3E}">
        <p14:creationId xmlns:p14="http://schemas.microsoft.com/office/powerpoint/2010/main" val="144925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67">
            <a:extLst>
              <a:ext uri="{FF2B5EF4-FFF2-40B4-BE49-F238E27FC236}">
                <a16:creationId xmlns:a16="http://schemas.microsoft.com/office/drawing/2014/main" id="{1557A916-FDD1-44A1-A7A1-70009FD6B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 descr="A picture containing text, sky, outdoor&#10;&#10;Description automatically generated">
            <a:extLst>
              <a:ext uri="{FF2B5EF4-FFF2-40B4-BE49-F238E27FC236}">
                <a16:creationId xmlns:a16="http://schemas.microsoft.com/office/drawing/2014/main" id="{E4665CF7-43E1-4DD8-AE05-2E4291683A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0" r="3" b="3"/>
          <a:stretch/>
        </p:blipFill>
        <p:spPr>
          <a:xfrm>
            <a:off x="5397649" y="132907"/>
            <a:ext cx="5553885" cy="4810478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  <p:pic>
        <p:nvPicPr>
          <p:cNvPr id="45" name="Picture 44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EB278221-2E6A-44E0-ACF1-776C902E03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45" r="-1" b="22146"/>
          <a:stretch/>
        </p:blipFill>
        <p:spPr>
          <a:xfrm>
            <a:off x="20" y="1"/>
            <a:ext cx="6770047" cy="2456679"/>
          </a:xfrm>
          <a:custGeom>
            <a:avLst/>
            <a:gdLst/>
            <a:ahLst/>
            <a:cxnLst/>
            <a:rect l="l" t="t" r="r" b="b"/>
            <a:pathLst>
              <a:path w="6770067" h="2456679">
                <a:moveTo>
                  <a:pt x="6770067" y="603033"/>
                </a:moveTo>
                <a:lnTo>
                  <a:pt x="6770067" y="617220"/>
                </a:lnTo>
                <a:lnTo>
                  <a:pt x="6768113" y="610127"/>
                </a:lnTo>
                <a:close/>
                <a:moveTo>
                  <a:pt x="0" y="0"/>
                </a:moveTo>
                <a:lnTo>
                  <a:pt x="6588505" y="0"/>
                </a:lnTo>
                <a:lnTo>
                  <a:pt x="6460879" y="219780"/>
                </a:lnTo>
                <a:cubicBezTo>
                  <a:pt x="5374128" y="2091240"/>
                  <a:pt x="5374128" y="2091240"/>
                  <a:pt x="5374128" y="2091240"/>
                </a:cubicBezTo>
                <a:cubicBezTo>
                  <a:pt x="5251862" y="2317464"/>
                  <a:pt x="5007334" y="2456679"/>
                  <a:pt x="4754071" y="2456679"/>
                </a:cubicBezTo>
                <a:cubicBezTo>
                  <a:pt x="710608" y="2456679"/>
                  <a:pt x="710608" y="2456679"/>
                  <a:pt x="710608" y="2456679"/>
                </a:cubicBezTo>
                <a:cubicBezTo>
                  <a:pt x="448613" y="2456679"/>
                  <a:pt x="212817" y="2317464"/>
                  <a:pt x="81819" y="2091240"/>
                </a:cubicBezTo>
                <a:lnTo>
                  <a:pt x="0" y="1949732"/>
                </a:lnTo>
                <a:close/>
              </a:path>
            </a:pathLst>
          </a:custGeom>
        </p:spPr>
      </p:pic>
      <p:pic>
        <p:nvPicPr>
          <p:cNvPr id="40" name="Picture 39" descr="A picture containing text, outdoor, building, bicycle&#10;&#10;Description automatically generated">
            <a:extLst>
              <a:ext uri="{FF2B5EF4-FFF2-40B4-BE49-F238E27FC236}">
                <a16:creationId xmlns:a16="http://schemas.microsoft.com/office/drawing/2014/main" id="{16B06627-D3EF-451C-8823-C608E4C10F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5" r="-1" b="-1"/>
          <a:stretch/>
        </p:blipFill>
        <p:spPr>
          <a:xfrm>
            <a:off x="20" y="2619612"/>
            <a:ext cx="7498453" cy="4238389"/>
          </a:xfrm>
          <a:custGeom>
            <a:avLst/>
            <a:gdLst/>
            <a:ahLst/>
            <a:cxnLst/>
            <a:rect l="l" t="t" r="r" b="b"/>
            <a:pathLst>
              <a:path w="7498473" h="4238389">
                <a:moveTo>
                  <a:pt x="6770067" y="1839459"/>
                </a:moveTo>
                <a:lnTo>
                  <a:pt x="6770067" y="1853646"/>
                </a:lnTo>
                <a:lnTo>
                  <a:pt x="6768113" y="1846552"/>
                </a:lnTo>
                <a:close/>
                <a:moveTo>
                  <a:pt x="710608" y="0"/>
                </a:moveTo>
                <a:cubicBezTo>
                  <a:pt x="710608" y="0"/>
                  <a:pt x="710608" y="0"/>
                  <a:pt x="4754071" y="0"/>
                </a:cubicBezTo>
                <a:cubicBezTo>
                  <a:pt x="5007334" y="0"/>
                  <a:pt x="5251862" y="139215"/>
                  <a:pt x="5374128" y="365439"/>
                </a:cubicBezTo>
                <a:cubicBezTo>
                  <a:pt x="5374128" y="365439"/>
                  <a:pt x="5374128" y="365439"/>
                  <a:pt x="7400224" y="3854515"/>
                </a:cubicBezTo>
                <a:cubicBezTo>
                  <a:pt x="7465723" y="3963277"/>
                  <a:pt x="7498473" y="4087266"/>
                  <a:pt x="7498473" y="4211255"/>
                </a:cubicBezTo>
                <a:lnTo>
                  <a:pt x="7494852" y="4238389"/>
                </a:lnTo>
                <a:lnTo>
                  <a:pt x="0" y="4238389"/>
                </a:lnTo>
                <a:lnTo>
                  <a:pt x="0" y="506947"/>
                </a:lnTo>
                <a:lnTo>
                  <a:pt x="81819" y="365439"/>
                </a:lnTo>
                <a:cubicBezTo>
                  <a:pt x="212817" y="139215"/>
                  <a:pt x="448613" y="0"/>
                  <a:pt x="710608" y="0"/>
                </a:cubicBez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77BBFD8-0C96-41BE-B2D1-BAB1BF3C3343}"/>
              </a:ext>
            </a:extLst>
          </p:cNvPr>
          <p:cNvSpPr txBox="1"/>
          <p:nvPr/>
        </p:nvSpPr>
        <p:spPr>
          <a:xfrm>
            <a:off x="7921024" y="5160674"/>
            <a:ext cx="4156676" cy="2195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</a:rPr>
              <a:t>Coronation Square 1960 -70s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8509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men playing guitars&#10;&#10;Description automatically generated with low confidence">
            <a:extLst>
              <a:ext uri="{FF2B5EF4-FFF2-40B4-BE49-F238E27FC236}">
                <a16:creationId xmlns:a16="http://schemas.microsoft.com/office/drawing/2014/main" id="{570B2145-42F5-415D-AD7A-6EF49BB23C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63" b="-1"/>
          <a:stretch/>
        </p:blipFill>
        <p:spPr>
          <a:xfrm>
            <a:off x="1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3" name="Picture 12" descr="A picture containing person, outdoor, people, group&#10;&#10;Description automatically generated">
            <a:extLst>
              <a:ext uri="{FF2B5EF4-FFF2-40B4-BE49-F238E27FC236}">
                <a16:creationId xmlns:a16="http://schemas.microsoft.com/office/drawing/2014/main" id="{29C4F8A4-F50C-4DF7-811E-36F0A82B1F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0" r="-3" b="15943"/>
          <a:stretch/>
        </p:blipFill>
        <p:spPr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11" name="Picture 10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1FD4CC63-0BA6-47B2-AEE8-B61562A597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"/>
          <a:stretch/>
        </p:blipFill>
        <p:spPr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7" name="Picture 6" descr="A picture containing outdoor, road, car, sky&#10;&#10;Description automatically generated">
            <a:extLst>
              <a:ext uri="{FF2B5EF4-FFF2-40B4-BE49-F238E27FC236}">
                <a16:creationId xmlns:a16="http://schemas.microsoft.com/office/drawing/2014/main" id="{D69D2EE3-9A20-4D2D-A156-2EDD7D0DD9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" r="-2" b="11358"/>
          <a:stretch/>
        </p:blipFill>
        <p:spPr>
          <a:xfrm>
            <a:off x="1" y="2660089"/>
            <a:ext cx="7122523" cy="4197911"/>
          </a:xfrm>
          <a:custGeom>
            <a:avLst/>
            <a:gdLst/>
            <a:ahLst/>
            <a:cxnLst/>
            <a:rect l="l" t="t" r="r" b="b"/>
            <a:pathLst>
              <a:path w="7122523" h="4197911">
                <a:moveTo>
                  <a:pt x="0" y="0"/>
                </a:moveTo>
                <a:lnTo>
                  <a:pt x="7122523" y="0"/>
                </a:lnTo>
                <a:lnTo>
                  <a:pt x="5177382" y="4197911"/>
                </a:lnTo>
                <a:lnTo>
                  <a:pt x="5171159" y="4197911"/>
                </a:lnTo>
                <a:lnTo>
                  <a:pt x="3981368" y="4197911"/>
                </a:lnTo>
                <a:lnTo>
                  <a:pt x="2331323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49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53050" y="2660089"/>
            <a:ext cx="6838950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4959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9639FB-AD31-40F6-A9AC-F8C7C7537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9164" y="4189864"/>
            <a:ext cx="4997354" cy="2163872"/>
          </a:xfrm>
        </p:spPr>
        <p:txBody>
          <a:bodyPr anchor="t">
            <a:normAutofit/>
          </a:bodyPr>
          <a:lstStyle/>
          <a:p>
            <a:pPr algn="r"/>
            <a:r>
              <a:rPr lang="en-GB" b="1">
                <a:solidFill>
                  <a:srgbClr val="FFFFFF"/>
                </a:solidFill>
              </a:rPr>
              <a:t>Hesters Way Carnival 2000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A1AAB5-644A-4548-9563-5A7D89E97F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1876" y="3304307"/>
            <a:ext cx="4234642" cy="826661"/>
          </a:xfrm>
        </p:spPr>
        <p:txBody>
          <a:bodyPr anchor="b">
            <a:normAutofit/>
          </a:bodyPr>
          <a:lstStyle/>
          <a:p>
            <a:pPr algn="r"/>
            <a:endParaRPr lang="en-GB">
              <a:solidFill>
                <a:srgbClr val="FFFFFF"/>
              </a:solidFill>
            </a:endParaRPr>
          </a:p>
        </p:txBody>
      </p:sp>
      <p:pic>
        <p:nvPicPr>
          <p:cNvPr id="5" name="Picture 4" descr="A group of people in costumes&#10;&#10;Description automatically generated with medium confidence">
            <a:extLst>
              <a:ext uri="{FF2B5EF4-FFF2-40B4-BE49-F238E27FC236}">
                <a16:creationId xmlns:a16="http://schemas.microsoft.com/office/drawing/2014/main" id="{DCDA4CE5-FE41-4496-AE7A-493D157FC1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" r="2" b="2"/>
          <a:stretch/>
        </p:blipFill>
        <p:spPr>
          <a:xfrm>
            <a:off x="2261968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51484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6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D1CDB1-569B-4BE7-98FA-7E0C5213315E}"/>
              </a:ext>
            </a:extLst>
          </p:cNvPr>
          <p:cNvSpPr txBox="1">
            <a:spLocks/>
          </p:cNvSpPr>
          <p:nvPr/>
        </p:nvSpPr>
        <p:spPr>
          <a:xfrm>
            <a:off x="8439209" y="3040651"/>
            <a:ext cx="3268665" cy="34343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Sochi Court 2000s</a:t>
            </a:r>
          </a:p>
        </p:txBody>
      </p:sp>
      <p:pic>
        <p:nvPicPr>
          <p:cNvPr id="5" name="Picture 4" descr="A picture containing text, outdoor, transport&#10;&#10;Description automatically generated">
            <a:extLst>
              <a:ext uri="{FF2B5EF4-FFF2-40B4-BE49-F238E27FC236}">
                <a16:creationId xmlns:a16="http://schemas.microsoft.com/office/drawing/2014/main" id="{E76EEA3C-5755-4797-B495-D12DA2B9E2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1" r="-2" b="-2"/>
          <a:stretch/>
        </p:blipFill>
        <p:spPr>
          <a:xfrm>
            <a:off x="-13275" y="2633530"/>
            <a:ext cx="7676573" cy="4238389"/>
          </a:xfrm>
          <a:custGeom>
            <a:avLst/>
            <a:gdLst/>
            <a:ahLst/>
            <a:cxnLst/>
            <a:rect l="l" t="t" r="r" b="b"/>
            <a:pathLst>
              <a:path w="7676573" h="4238389">
                <a:moveTo>
                  <a:pt x="6948167" y="1839459"/>
                </a:moveTo>
                <a:lnTo>
                  <a:pt x="6948167" y="1853646"/>
                </a:lnTo>
                <a:lnTo>
                  <a:pt x="6946213" y="1846552"/>
                </a:lnTo>
                <a:close/>
                <a:moveTo>
                  <a:pt x="888708" y="0"/>
                </a:moveTo>
                <a:cubicBezTo>
                  <a:pt x="888708" y="0"/>
                  <a:pt x="888708" y="0"/>
                  <a:pt x="4932171" y="0"/>
                </a:cubicBezTo>
                <a:cubicBezTo>
                  <a:pt x="5185434" y="0"/>
                  <a:pt x="5429962" y="139215"/>
                  <a:pt x="5552228" y="365439"/>
                </a:cubicBezTo>
                <a:cubicBezTo>
                  <a:pt x="5552228" y="365439"/>
                  <a:pt x="5552228" y="365439"/>
                  <a:pt x="7578324" y="3854515"/>
                </a:cubicBezTo>
                <a:cubicBezTo>
                  <a:pt x="7643823" y="3963277"/>
                  <a:pt x="7676573" y="4087266"/>
                  <a:pt x="7676573" y="4211255"/>
                </a:cubicBezTo>
                <a:lnTo>
                  <a:pt x="7672952" y="4238389"/>
                </a:lnTo>
                <a:lnTo>
                  <a:pt x="0" y="4238389"/>
                </a:lnTo>
                <a:lnTo>
                  <a:pt x="0" y="814976"/>
                </a:lnTo>
                <a:lnTo>
                  <a:pt x="76640" y="682425"/>
                </a:lnTo>
                <a:cubicBezTo>
                  <a:pt x="135804" y="580099"/>
                  <a:pt x="196877" y="474473"/>
                  <a:pt x="259919" y="365439"/>
                </a:cubicBezTo>
                <a:cubicBezTo>
                  <a:pt x="390917" y="139215"/>
                  <a:pt x="626713" y="0"/>
                  <a:pt x="888708" y="0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D85FAA-31F1-B36B-0CC1-A0DD0FC75599}"/>
              </a:ext>
            </a:extLst>
          </p:cNvPr>
          <p:cNvSpPr txBox="1"/>
          <p:nvPr/>
        </p:nvSpPr>
        <p:spPr>
          <a:xfrm>
            <a:off x="621956" y="383059"/>
            <a:ext cx="5474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Bernice Thomson: 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resident of Hesters Way between 1985 and 2014 -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now living in St Marks.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DD04E3-44D4-95A2-5D99-81399E75F31E}"/>
              </a:ext>
            </a:extLst>
          </p:cNvPr>
          <p:cNvSpPr txBox="1"/>
          <p:nvPr/>
        </p:nvSpPr>
        <p:spPr>
          <a:xfrm>
            <a:off x="6260392" y="434799"/>
            <a:ext cx="556296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Completed a PhD in 2019 researching attitudes towards people living on council estates, using Cheltenham as a case study.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8F15D6-0FFC-4926-11B6-2BDB73E1A7F5}"/>
              </a:ext>
            </a:extLst>
          </p:cNvPr>
          <p:cNvSpPr txBox="1"/>
          <p:nvPr/>
        </p:nvSpPr>
        <p:spPr>
          <a:xfrm>
            <a:off x="617837" y="1380478"/>
            <a:ext cx="10956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THESIS TITLE: 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Council Estate Discourses: a critical discourse analysis of media and residents.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CHAPTER FIVE: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Cheltenham History and Background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AA6BCD8-DF65-35A9-1D58-73AF2432AEE6}"/>
              </a:ext>
            </a:extLst>
          </p:cNvPr>
          <p:cNvSpPr txBox="1">
            <a:spLocks/>
          </p:cNvSpPr>
          <p:nvPr/>
        </p:nvSpPr>
        <p:spPr>
          <a:xfrm>
            <a:off x="617837" y="2088364"/>
            <a:ext cx="11454714" cy="5066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https://eprints.glos.ac.uk/8358/1/8358_Bernice_Thomson_%282018%29_PhD_thesis.pdf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9EE7DF-CD6C-E15F-AD32-D9F22B378056}"/>
              </a:ext>
            </a:extLst>
          </p:cNvPr>
          <p:cNvSpPr txBox="1"/>
          <p:nvPr/>
        </p:nvSpPr>
        <p:spPr>
          <a:xfrm>
            <a:off x="6345194" y="2594991"/>
            <a:ext cx="54781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https://media.gettyimages.com/id/680820508/video/social-mobility-report.mp4?s=mp4-640x640-gi&amp;k=20&amp;c=unhH1yJZriSuQ3uoJfczyX1hYg2FswMlbN4bW12b89o=</a:t>
            </a:r>
          </a:p>
        </p:txBody>
      </p:sp>
    </p:spTree>
    <p:extLst>
      <p:ext uri="{BB962C8B-B14F-4D97-AF65-F5344CB8AC3E}">
        <p14:creationId xmlns:p14="http://schemas.microsoft.com/office/powerpoint/2010/main" val="3611039905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CCBE2-7CBD-AA0E-22F8-5BF37EDF3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6">
            <a:extLst>
              <a:ext uri="{FF2B5EF4-FFF2-40B4-BE49-F238E27FC236}">
                <a16:creationId xmlns:a16="http://schemas.microsoft.com/office/drawing/2014/main" id="{073AAC6A-8B33-D26D-4B7B-14262E27E2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AA74C38-874F-456D-ABE4-E1240885B1EA}"/>
              </a:ext>
            </a:extLst>
          </p:cNvPr>
          <p:cNvSpPr txBox="1">
            <a:spLocks/>
          </p:cNvSpPr>
          <p:nvPr/>
        </p:nvSpPr>
        <p:spPr>
          <a:xfrm>
            <a:off x="8439209" y="3040651"/>
            <a:ext cx="3268665" cy="34343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Demolition 2000s</a:t>
            </a:r>
          </a:p>
        </p:txBody>
      </p:sp>
      <p:pic>
        <p:nvPicPr>
          <p:cNvPr id="3" name="Picture 2" descr="A picture containing building, outdoor, tall, apartment building&#10;&#10;Description automatically generated">
            <a:extLst>
              <a:ext uri="{FF2B5EF4-FFF2-40B4-BE49-F238E27FC236}">
                <a16:creationId xmlns:a16="http://schemas.microsoft.com/office/drawing/2014/main" id="{55632D3E-7A84-E2FB-B6D4-F06B634770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 r="11650"/>
          <a:stretch/>
        </p:blipFill>
        <p:spPr>
          <a:xfrm>
            <a:off x="5759995" y="120650"/>
            <a:ext cx="5358427" cy="4834992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  <p:pic>
        <p:nvPicPr>
          <p:cNvPr id="7" name="Picture 6" descr="A picture containing grass, outdoor, road, sky&#10;&#10;Description automatically generated">
            <a:extLst>
              <a:ext uri="{FF2B5EF4-FFF2-40B4-BE49-F238E27FC236}">
                <a16:creationId xmlns:a16="http://schemas.microsoft.com/office/drawing/2014/main" id="{D7D7EF0F-1514-DA93-552D-40294A1A1C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9" r="-2" b="24708"/>
          <a:stretch/>
        </p:blipFill>
        <p:spPr>
          <a:xfrm>
            <a:off x="2" y="1"/>
            <a:ext cx="6948167" cy="2456679"/>
          </a:xfrm>
          <a:custGeom>
            <a:avLst/>
            <a:gdLst/>
            <a:ahLst/>
            <a:cxnLst/>
            <a:rect l="l" t="t" r="r" b="b"/>
            <a:pathLst>
              <a:path w="6948167" h="2456679">
                <a:moveTo>
                  <a:pt x="6948167" y="603033"/>
                </a:moveTo>
                <a:lnTo>
                  <a:pt x="6948167" y="617220"/>
                </a:lnTo>
                <a:lnTo>
                  <a:pt x="6946213" y="610127"/>
                </a:lnTo>
                <a:close/>
                <a:moveTo>
                  <a:pt x="0" y="0"/>
                </a:moveTo>
                <a:lnTo>
                  <a:pt x="6766605" y="0"/>
                </a:lnTo>
                <a:lnTo>
                  <a:pt x="6638979" y="219780"/>
                </a:lnTo>
                <a:cubicBezTo>
                  <a:pt x="5552228" y="2091240"/>
                  <a:pt x="5552228" y="2091240"/>
                  <a:pt x="5552228" y="2091240"/>
                </a:cubicBezTo>
                <a:cubicBezTo>
                  <a:pt x="5429962" y="2317464"/>
                  <a:pt x="5185434" y="2456679"/>
                  <a:pt x="4932171" y="2456679"/>
                </a:cubicBezTo>
                <a:cubicBezTo>
                  <a:pt x="888708" y="2456679"/>
                  <a:pt x="888708" y="2456679"/>
                  <a:pt x="888708" y="2456679"/>
                </a:cubicBezTo>
                <a:cubicBezTo>
                  <a:pt x="626713" y="2456679"/>
                  <a:pt x="390917" y="2317464"/>
                  <a:pt x="259919" y="2091240"/>
                </a:cubicBezTo>
                <a:cubicBezTo>
                  <a:pt x="196877" y="1982206"/>
                  <a:pt x="135804" y="1876580"/>
                  <a:pt x="76640" y="1774254"/>
                </a:cubicBezTo>
                <a:lnTo>
                  <a:pt x="0" y="1641704"/>
                </a:lnTo>
                <a:close/>
              </a:path>
            </a:pathLst>
          </a:custGeom>
        </p:spPr>
      </p:pic>
      <p:pic>
        <p:nvPicPr>
          <p:cNvPr id="5" name="Picture 4" descr="A picture containing text, outdoor, transport&#10;&#10;Description automatically generated">
            <a:extLst>
              <a:ext uri="{FF2B5EF4-FFF2-40B4-BE49-F238E27FC236}">
                <a16:creationId xmlns:a16="http://schemas.microsoft.com/office/drawing/2014/main" id="{B0339B47-606C-5DFD-4C40-457BB26DA2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1" r="-2" b="-2"/>
          <a:stretch/>
        </p:blipFill>
        <p:spPr>
          <a:xfrm>
            <a:off x="2" y="2619612"/>
            <a:ext cx="7676573" cy="4238389"/>
          </a:xfrm>
          <a:custGeom>
            <a:avLst/>
            <a:gdLst/>
            <a:ahLst/>
            <a:cxnLst/>
            <a:rect l="l" t="t" r="r" b="b"/>
            <a:pathLst>
              <a:path w="7676573" h="4238389">
                <a:moveTo>
                  <a:pt x="6948167" y="1839459"/>
                </a:moveTo>
                <a:lnTo>
                  <a:pt x="6948167" y="1853646"/>
                </a:lnTo>
                <a:lnTo>
                  <a:pt x="6946213" y="1846552"/>
                </a:lnTo>
                <a:close/>
                <a:moveTo>
                  <a:pt x="888708" y="0"/>
                </a:moveTo>
                <a:cubicBezTo>
                  <a:pt x="888708" y="0"/>
                  <a:pt x="888708" y="0"/>
                  <a:pt x="4932171" y="0"/>
                </a:cubicBezTo>
                <a:cubicBezTo>
                  <a:pt x="5185434" y="0"/>
                  <a:pt x="5429962" y="139215"/>
                  <a:pt x="5552228" y="365439"/>
                </a:cubicBezTo>
                <a:cubicBezTo>
                  <a:pt x="5552228" y="365439"/>
                  <a:pt x="5552228" y="365439"/>
                  <a:pt x="7578324" y="3854515"/>
                </a:cubicBezTo>
                <a:cubicBezTo>
                  <a:pt x="7643823" y="3963277"/>
                  <a:pt x="7676573" y="4087266"/>
                  <a:pt x="7676573" y="4211255"/>
                </a:cubicBezTo>
                <a:lnTo>
                  <a:pt x="7672952" y="4238389"/>
                </a:lnTo>
                <a:lnTo>
                  <a:pt x="0" y="4238389"/>
                </a:lnTo>
                <a:lnTo>
                  <a:pt x="0" y="814976"/>
                </a:lnTo>
                <a:lnTo>
                  <a:pt x="76640" y="682425"/>
                </a:lnTo>
                <a:cubicBezTo>
                  <a:pt x="135804" y="580099"/>
                  <a:pt x="196877" y="474473"/>
                  <a:pt x="259919" y="365439"/>
                </a:cubicBezTo>
                <a:cubicBezTo>
                  <a:pt x="390917" y="139215"/>
                  <a:pt x="626713" y="0"/>
                  <a:pt x="88870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1300661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42C2140ADC2F42B32F4F4180EE7D4B" ma:contentTypeVersion="12" ma:contentTypeDescription="Create a new document." ma:contentTypeScope="" ma:versionID="ed6db77749e9a6a161da71dcc70fc42d">
  <xsd:schema xmlns:xsd="http://www.w3.org/2001/XMLSchema" xmlns:xs="http://www.w3.org/2001/XMLSchema" xmlns:p="http://schemas.microsoft.com/office/2006/metadata/properties" xmlns:ns2="61236de0-201c-494a-ae9a-33cd7cf08fbb" xmlns:ns3="80ebff08-97d4-45a9-9aad-b24b8299dd5e" targetNamespace="http://schemas.microsoft.com/office/2006/metadata/properties" ma:root="true" ma:fieldsID="0bd733d7cc86ea77f2e8658d2e7021ec" ns2:_="" ns3:_="">
    <xsd:import namespace="61236de0-201c-494a-ae9a-33cd7cf08fbb"/>
    <xsd:import namespace="80ebff08-97d4-45a9-9aad-b24b8299dd5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236de0-201c-494a-ae9a-33cd7cf08fb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ebff08-97d4-45a9-9aad-b24b8299dd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EA6DED3-3D32-4575-9FC5-1D1D113DF28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174D372-2818-409A-922D-9D30B0A2A07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CFFF5F3-AF14-4B97-9B8E-89436852FE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236de0-201c-494a-ae9a-33cd7cf08fbb"/>
    <ds:schemaRef ds:uri="80ebff08-97d4-45a9-9aad-b24b8299dd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</Words>
  <Application>Microsoft Office PowerPoint</Application>
  <PresentationFormat>Widescreen</PresentationFormat>
  <Paragraphs>31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Hesters Way Carnival 2000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Andy Hayes</dc:creator>
  <cp:lastModifiedBy>Andy Hayes</cp:lastModifiedBy>
  <cp:revision>20</cp:revision>
  <dcterms:created xsi:type="dcterms:W3CDTF">2021-05-22T13:35:35Z</dcterms:created>
  <dcterms:modified xsi:type="dcterms:W3CDTF">2026-07-22T14:16:35Z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0x0101003742C2140ADC2F42B32F4F4180EE7D4B</vt:lpwstr>
  </property>
</Properties>
</file>